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301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1E86"/>
    <a:srgbClr val="435422"/>
    <a:srgbClr val="602E04"/>
    <a:srgbClr val="CC0099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92" d="100"/>
          <a:sy n="92" d="100"/>
        </p:scale>
        <p:origin x="91" y="35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notesViewPr>
    <p:cSldViewPr>
      <p:cViewPr varScale="1">
        <p:scale>
          <a:sx n="97" d="100"/>
          <a:sy n="97" d="100"/>
        </p:scale>
        <p:origin x="-4042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9A275-1CE0-4E75-9FBB-880A038DABFE}" type="datetimeFigureOut">
              <a:rPr lang="th-TH" smtClean="0"/>
              <a:pPr/>
              <a:t>06/06/61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BAF84-BFAD-4901-BE56-38E3ABAAB71B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8023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84567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0-Cover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1-Title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36" r:id="rId2"/>
    <p:sldLayoutId id="2147483722" r:id="rId3"/>
    <p:sldLayoutId id="2147483723" r:id="rId4"/>
    <p:sldLayoutId id="2147483726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Angsana New" pitchFamily="18" charset="-34"/>
          <a:ea typeface="+mj-ea"/>
          <a:cs typeface="Angsana New" pitchFamily="18" charset="-34"/>
        </a:defRPr>
      </a:lvl1pPr>
    </p:titleStyle>
    <p:bodyStyle>
      <a:lvl1pPr marL="0" indent="-274320" algn="l" defTabSz="914400" rtl="0" eaLnBrk="1" latinLnBrk="0" hangingPunct="1">
        <a:lnSpc>
          <a:spcPts val="2500"/>
        </a:lnSpc>
        <a:spcBef>
          <a:spcPts val="0"/>
        </a:spcBef>
        <a:buSzPct val="50000"/>
        <a:buFont typeface="Wingdings" pitchFamily="2" charset="2"/>
        <a:buChar char="q"/>
        <a:defRPr lang="en-US" sz="3200" kern="1200" dirty="0" smtClean="0">
          <a:solidFill>
            <a:srgbClr val="0070C0"/>
          </a:solidFill>
          <a:latin typeface="Angsana New" pitchFamily="18" charset="-34"/>
          <a:ea typeface="+mn-ea"/>
          <a:cs typeface="Angsana New" pitchFamily="18" charset="-34"/>
        </a:defRPr>
      </a:lvl1pPr>
      <a:lvl2pPr marL="640080" indent="-182880" algn="l" defTabSz="914400" rtl="0" eaLnBrk="1" latinLnBrk="0" hangingPunct="1">
        <a:lnSpc>
          <a:spcPts val="2000"/>
        </a:lnSpc>
        <a:spcBef>
          <a:spcPts val="0"/>
        </a:spcBef>
        <a:spcAft>
          <a:spcPts val="0"/>
        </a:spcAft>
        <a:buSzPct val="90000"/>
        <a:buFont typeface="Wingdings" pitchFamily="2" charset="2"/>
        <a:buChar char="§"/>
        <a:defRPr lang="en-US" sz="3200" kern="1200" dirty="0" smtClean="0">
          <a:solidFill>
            <a:srgbClr val="0070C0"/>
          </a:solidFill>
          <a:latin typeface="Angsana New" pitchFamily="18" charset="-34"/>
          <a:ea typeface="+mn-ea"/>
          <a:cs typeface="Angsana New" pitchFamily="18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1384329"/>
            <a:ext cx="8856984" cy="55399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th-TH" sz="3000" b="1" dirty="0" smtClean="0">
                <a:solidFill>
                  <a:schemeClr val="bg1"/>
                </a:solidFill>
              </a:rPr>
              <a:t>บทที่ 9 การเตรียมข้อมูล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7016" y="1844093"/>
            <a:ext cx="885698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th-TH" sz="3200" b="1" dirty="0" smtClean="0">
                <a:solidFill>
                  <a:schemeClr val="bg1"/>
                </a:solidFill>
              </a:rPr>
              <a:t>วิจัย</a:t>
            </a:r>
            <a:r>
              <a:rPr lang="th-TH" sz="3200" b="1" dirty="0" smtClean="0">
                <a:solidFill>
                  <a:schemeClr val="bg1"/>
                </a:solidFill>
              </a:rPr>
              <a:t>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44" y="129581"/>
            <a:ext cx="19495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โปรแกรม </a:t>
            </a:r>
            <a:r>
              <a:rPr lang="en-US" sz="3200" b="1" dirty="0" smtClean="0"/>
              <a:t>PSPP</a:t>
            </a:r>
          </a:p>
        </p:txBody>
      </p:sp>
      <p:pic>
        <p:nvPicPr>
          <p:cNvPr id="4" name="Picture 3" descr="9-6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714356"/>
            <a:ext cx="8702040" cy="5852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5445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9</a:t>
            </a:r>
            <a:r>
              <a:rPr lang="th-TH" sz="3200" b="1" dirty="0" smtClean="0">
                <a:solidFill>
                  <a:schemeClr val="bg1"/>
                </a:solidFill>
              </a:rPr>
              <a:t>.2 การเตรียมและบันทึกข้อมูล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19806" y="600055"/>
            <a:ext cx="43652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9.2.1 มาตรวัดข้อมูล</a:t>
            </a:r>
            <a:r>
              <a:rPr lang="en-US" sz="2800" b="1" dirty="0" smtClean="0">
                <a:solidFill>
                  <a:schemeClr val="bg1"/>
                </a:solidFill>
              </a:rPr>
              <a:t> (Measurement scales)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5786" y="1285860"/>
            <a:ext cx="16257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ชนิดของข้อมูล</a:t>
            </a:r>
            <a:endParaRPr lang="en-US" sz="2800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857224" y="1928802"/>
            <a:ext cx="770595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/>
              <a:t> ข้อมูลชนิดไม่เป็นเมตริก</a:t>
            </a:r>
            <a:r>
              <a:rPr lang="en-US" sz="2800" b="1" dirty="0" smtClean="0"/>
              <a:t>   (</a:t>
            </a:r>
            <a:r>
              <a:rPr lang="en-US" sz="2800" b="1" dirty="0" err="1" smtClean="0"/>
              <a:t>Nonmetric</a:t>
            </a:r>
            <a:r>
              <a:rPr lang="en-US" sz="2800" b="1" dirty="0" smtClean="0"/>
              <a:t>) </a:t>
            </a:r>
            <a:r>
              <a:rPr lang="th-TH" sz="2800" b="1" dirty="0" smtClean="0"/>
              <a:t>หรือข้อมูลเชิงคุณภาพ </a:t>
            </a:r>
            <a:r>
              <a:rPr lang="en-US" sz="2800" b="1" dirty="0" smtClean="0"/>
              <a:t>(Qualitative)</a:t>
            </a:r>
            <a:endParaRPr lang="th-TH" sz="2800" b="1" dirty="0" smtClean="0"/>
          </a:p>
          <a:p>
            <a:pPr>
              <a:buFont typeface="Courier New" pitchFamily="49" charset="0"/>
              <a:buChar char="o"/>
            </a:pPr>
            <a:r>
              <a:rPr lang="th-TH" sz="2800" b="1" dirty="0" smtClean="0"/>
              <a:t> ข้อมูลชนิดเมตริก </a:t>
            </a:r>
            <a:r>
              <a:rPr lang="en-US" sz="2800" b="1" dirty="0" smtClean="0"/>
              <a:t>(Metric) </a:t>
            </a:r>
            <a:r>
              <a:rPr lang="th-TH" sz="2800" b="1" dirty="0" smtClean="0"/>
              <a:t>หรือข้อมูลเชิงปริมาณ </a:t>
            </a:r>
            <a:r>
              <a:rPr lang="en-US" sz="2800" b="1" dirty="0" smtClean="0"/>
              <a:t>(Quantitative)</a:t>
            </a:r>
            <a:r>
              <a:rPr lang="th-TH" sz="2800" b="1" dirty="0" smtClean="0"/>
              <a:t> </a:t>
            </a: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5445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9</a:t>
            </a:r>
            <a:r>
              <a:rPr lang="th-TH" sz="3200" b="1" dirty="0" smtClean="0">
                <a:solidFill>
                  <a:schemeClr val="bg1"/>
                </a:solidFill>
              </a:rPr>
              <a:t>.2 การเตรียมและบันทึกข้อมูล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19806" y="600055"/>
            <a:ext cx="43652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9.2.1 มาตรวัดข้อมูล</a:t>
            </a:r>
            <a:r>
              <a:rPr lang="en-US" sz="2800" b="1" dirty="0" smtClean="0">
                <a:solidFill>
                  <a:schemeClr val="bg1"/>
                </a:solidFill>
              </a:rPr>
              <a:t> (Measurement scales)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5786" y="1285860"/>
            <a:ext cx="16257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ชนิดของข้อมูล</a:t>
            </a:r>
            <a:endParaRPr lang="en-US" sz="2800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857224" y="1928802"/>
            <a:ext cx="8291052" cy="27392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/>
              <a:t> ข้อมูลชนิดไม่เป็นเมตริก</a:t>
            </a:r>
            <a:r>
              <a:rPr lang="en-US" sz="2800" b="1" dirty="0" smtClean="0"/>
              <a:t>   (</a:t>
            </a:r>
            <a:r>
              <a:rPr lang="en-US" sz="2800" b="1" dirty="0" err="1" smtClean="0"/>
              <a:t>Nonmetric</a:t>
            </a:r>
            <a:r>
              <a:rPr lang="en-US" sz="2800" b="1" dirty="0" smtClean="0"/>
              <a:t>) </a:t>
            </a:r>
            <a:r>
              <a:rPr lang="th-TH" sz="2800" b="1" dirty="0" smtClean="0"/>
              <a:t>หรือข้อมูลเชิงคุณภาพ </a:t>
            </a:r>
            <a:r>
              <a:rPr lang="en-US" sz="2800" b="1" dirty="0" smtClean="0"/>
              <a:t>(Qualitative)</a:t>
            </a:r>
            <a:endParaRPr lang="th-TH" sz="2800" b="1" dirty="0" smtClean="0"/>
          </a:p>
          <a:p>
            <a:pPr lvl="1">
              <a:buFont typeface="Courier New" pitchFamily="49" charset="0"/>
              <a:buChar char="o"/>
            </a:pPr>
            <a:r>
              <a:rPr lang="th-TH" sz="2400" b="1" dirty="0" smtClean="0"/>
              <a:t> มาตรานามบัญญัติ </a:t>
            </a:r>
            <a:r>
              <a:rPr lang="en-US" sz="2400" b="1" dirty="0" smtClean="0"/>
              <a:t>(Nominal scales)</a:t>
            </a:r>
            <a:r>
              <a:rPr lang="en-US" sz="2400" dirty="0" smtClean="0"/>
              <a:t> </a:t>
            </a:r>
            <a:r>
              <a:rPr lang="th-TH" sz="2400" dirty="0" smtClean="0"/>
              <a:t>ใช้แบ่งข้อมูลเป็นกลุ่มหรือแบ่งเป็นประเภท </a:t>
            </a:r>
          </a:p>
          <a:p>
            <a:pPr lvl="1"/>
            <a:r>
              <a:rPr lang="th-TH" sz="2400" dirty="0" smtClean="0"/>
              <a:t>ใช้อธิบายลักษณะของกลุ่มตัวอย่าง เพื่อให้เข้าใจรูปแบบความแตกต่างของข้อมูลในแต่ละกลุ่ม  </a:t>
            </a:r>
            <a:br>
              <a:rPr lang="th-TH" sz="2400" dirty="0" smtClean="0"/>
            </a:br>
            <a:r>
              <a:rPr lang="th-TH" sz="2400" dirty="0" smtClean="0"/>
              <a:t>เช่น เพศ สถานที่อยู่อาศัย</a:t>
            </a: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th-TH" sz="2400" b="1" dirty="0" smtClean="0"/>
              <a:t> มาตราอันดับ </a:t>
            </a:r>
            <a:r>
              <a:rPr lang="en-US" sz="2400" b="1" dirty="0" smtClean="0"/>
              <a:t>(Ordinal scales)</a:t>
            </a:r>
            <a:r>
              <a:rPr lang="th-TH" sz="2400" dirty="0" smtClean="0"/>
              <a:t> คือ การวัดความสูง-ต่ำ ซึ่งสามารถเรียงอันดับได้ </a:t>
            </a:r>
            <a:br>
              <a:rPr lang="th-TH" sz="2400" dirty="0" smtClean="0"/>
            </a:br>
            <a:r>
              <a:rPr lang="th-TH" sz="2400" dirty="0" smtClean="0"/>
              <a:t>ตัวอย่างแต่ละตัวอย่างสามารถเปรียบเทียบได้ในเชิงความสัมพันธ์ </a:t>
            </a:r>
            <a:r>
              <a:rPr lang="en-US" sz="2400" dirty="0" smtClean="0"/>
              <a:t>“</a:t>
            </a:r>
            <a:r>
              <a:rPr lang="th-TH" sz="2400" dirty="0" smtClean="0"/>
              <a:t>สูงกว่า-ต่ำกว่า</a:t>
            </a:r>
            <a:r>
              <a:rPr lang="en-US" sz="2400" dirty="0" smtClean="0"/>
              <a:t>” </a:t>
            </a:r>
            <a:r>
              <a:rPr lang="th-TH" sz="2400" dirty="0" smtClean="0"/>
              <a:t/>
            </a:r>
            <a:br>
              <a:rPr lang="th-TH" sz="2400" dirty="0" smtClean="0"/>
            </a:br>
            <a:r>
              <a:rPr lang="th-TH" sz="2400" dirty="0" smtClean="0"/>
              <a:t>แต่ไม่สามารถเปรียบเทียบความแตกต่างในเชิงจำนวนหรือระยะห่าง เช่น ระดับการศึกษา</a:t>
            </a:r>
            <a:endParaRPr lang="en-U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5445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9</a:t>
            </a:r>
            <a:r>
              <a:rPr lang="th-TH" sz="3200" b="1" dirty="0" smtClean="0">
                <a:solidFill>
                  <a:schemeClr val="bg1"/>
                </a:solidFill>
              </a:rPr>
              <a:t>.2 การเตรียมและบันทึกข้อมูล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19806" y="600055"/>
            <a:ext cx="43652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9.2.1 มาตรวัดข้อมูล</a:t>
            </a:r>
            <a:r>
              <a:rPr lang="en-US" sz="2800" b="1" dirty="0" smtClean="0">
                <a:solidFill>
                  <a:schemeClr val="bg1"/>
                </a:solidFill>
              </a:rPr>
              <a:t> (Measurement scales)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5786" y="1285860"/>
            <a:ext cx="16257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ชนิดของข้อมูล</a:t>
            </a:r>
            <a:endParaRPr lang="en-US" sz="2800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857224" y="1928802"/>
            <a:ext cx="7439857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800" b="1" dirty="0" smtClean="0"/>
              <a:t> ข้อมูลชนิดเมตริก </a:t>
            </a:r>
            <a:r>
              <a:rPr lang="en-US" sz="2800" b="1" dirty="0" smtClean="0"/>
              <a:t>(Metric) </a:t>
            </a:r>
            <a:r>
              <a:rPr lang="th-TH" sz="2800" b="1" dirty="0" smtClean="0"/>
              <a:t>หรือข้อมูลเชิงปริมาณ </a:t>
            </a:r>
            <a:r>
              <a:rPr lang="en-US" sz="2800" b="1" dirty="0" smtClean="0"/>
              <a:t>(Quantitative)</a:t>
            </a:r>
            <a:endParaRPr lang="th-TH" sz="2800" b="1" dirty="0" smtClean="0"/>
          </a:p>
          <a:p>
            <a:pPr lvl="1">
              <a:buFont typeface="Courier New" pitchFamily="49" charset="0"/>
              <a:buChar char="o"/>
            </a:pPr>
            <a:r>
              <a:rPr lang="th-TH" sz="2400" b="1" dirty="0" smtClean="0"/>
              <a:t> มาตราช่วง</a:t>
            </a:r>
            <a:r>
              <a:rPr lang="en-US" sz="2400" b="1" dirty="0" smtClean="0"/>
              <a:t> (Interval scales)</a:t>
            </a:r>
            <a:r>
              <a:rPr lang="th-TH" sz="2400" b="1" dirty="0" smtClean="0"/>
              <a:t> </a:t>
            </a:r>
            <a:r>
              <a:rPr lang="th-TH" sz="2400" dirty="0" smtClean="0"/>
              <a:t>มาตราช่วงมีความละเอียดกว่ามาตราอันดับ</a:t>
            </a:r>
            <a:r>
              <a:rPr lang="th-TH" sz="2400" b="1" dirty="0" smtClean="0"/>
              <a:t> </a:t>
            </a:r>
            <a:br>
              <a:rPr lang="th-TH" sz="2400" b="1" dirty="0" smtClean="0"/>
            </a:br>
            <a:r>
              <a:rPr lang="th-TH" sz="2400" dirty="0" smtClean="0"/>
              <a:t>เนื่องจากมาตราอันดับไม่สามารถระบุความแตกต่างในเชิงของจำนวนได้ </a:t>
            </a:r>
            <a:br>
              <a:rPr lang="th-TH" sz="2400" dirty="0" smtClean="0"/>
            </a:br>
            <a:r>
              <a:rPr lang="th-TH" sz="2400" dirty="0" smtClean="0"/>
              <a:t>แต่มาตราช่วงสามารถระบุความแตกต่างในเชิงของจำนวนได้ เช่น คะแนนความชอบ</a:t>
            </a:r>
            <a:br>
              <a:rPr lang="th-TH" sz="2400" dirty="0" smtClean="0"/>
            </a:br>
            <a:r>
              <a:rPr lang="th-TH" sz="2400" dirty="0" smtClean="0"/>
              <a:t>1-5 คะแนน</a:t>
            </a:r>
          </a:p>
          <a:p>
            <a:pPr lvl="1">
              <a:buFont typeface="Courier New" pitchFamily="49" charset="0"/>
              <a:buChar char="o"/>
            </a:pPr>
            <a:r>
              <a:rPr lang="th-TH" sz="2400" dirty="0" smtClean="0"/>
              <a:t> </a:t>
            </a:r>
            <a:r>
              <a:rPr lang="th-TH" sz="2400" b="1" dirty="0" smtClean="0"/>
              <a:t>มาตราอัตราส่วน (</a:t>
            </a:r>
            <a:r>
              <a:rPr lang="en-US" sz="2400" b="1" dirty="0" smtClean="0"/>
              <a:t>Ratio scales)</a:t>
            </a:r>
            <a:r>
              <a:rPr lang="en-US" sz="2400" dirty="0" smtClean="0"/>
              <a:t> </a:t>
            </a:r>
            <a:r>
              <a:rPr lang="th-TH" sz="2400" dirty="0" smtClean="0"/>
              <a:t>เป็นมาตราที่มีความละเอียดมากที่สุด </a:t>
            </a:r>
            <a:br>
              <a:rPr lang="th-TH" sz="2400" dirty="0" smtClean="0"/>
            </a:br>
            <a:r>
              <a:rPr lang="th-TH" sz="2400" dirty="0" smtClean="0"/>
              <a:t>มีคุณสมบัติเหมือนมาตราช่วง คือ สามารถระบุความแตกต่างในเชิงของจำนวน </a:t>
            </a:r>
            <a:br>
              <a:rPr lang="th-TH" sz="2400" dirty="0" smtClean="0"/>
            </a:br>
            <a:r>
              <a:rPr lang="th-TH" sz="2400" dirty="0" smtClean="0"/>
              <a:t>แต่มีความเป็นศูนย์แท้ </a:t>
            </a:r>
            <a:r>
              <a:rPr lang="en-US" sz="2400" dirty="0" smtClean="0"/>
              <a:t>(Absolute zero)</a:t>
            </a:r>
            <a:r>
              <a:rPr lang="th-TH" sz="2400" dirty="0" smtClean="0"/>
              <a:t> เช่น รายได้ น้ำหนัก</a:t>
            </a:r>
            <a:endParaRPr lang="en-U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5445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9</a:t>
            </a:r>
            <a:r>
              <a:rPr lang="th-TH" sz="3200" b="1" dirty="0" smtClean="0">
                <a:solidFill>
                  <a:schemeClr val="bg1"/>
                </a:solidFill>
              </a:rPr>
              <a:t>.2 การเตรียมและบันทึกข้อมูล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19806" y="600055"/>
            <a:ext cx="43652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9.2.1 มาตรวัดข้อมูล</a:t>
            </a:r>
            <a:r>
              <a:rPr lang="en-US" sz="2800" b="1" dirty="0" smtClean="0">
                <a:solidFill>
                  <a:schemeClr val="bg1"/>
                </a:solidFill>
              </a:rPr>
              <a:t> (Measurement scales)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5786" y="1285860"/>
            <a:ext cx="3445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มาตราวัดข้อมูลในโปรแกรม </a:t>
            </a:r>
            <a:r>
              <a:rPr lang="en-US" sz="2800" b="1" dirty="0" smtClean="0"/>
              <a:t>SPSS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57224" y="1785926"/>
            <a:ext cx="8137164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800" b="1" dirty="0" smtClean="0"/>
              <a:t> </a:t>
            </a:r>
            <a:r>
              <a:rPr lang="en-US" sz="2800" b="1" dirty="0" smtClean="0"/>
              <a:t>Scale </a:t>
            </a:r>
            <a:r>
              <a:rPr lang="th-TH" sz="2400" dirty="0" smtClean="0"/>
              <a:t>เป็นมาตราวัดสำหรับตัวเลข วันที่ และเวลา ข้อมูลมีคุณสมบัติต่อเนื่อง เช่น </a:t>
            </a:r>
            <a:br>
              <a:rPr lang="th-TH" sz="2400" dirty="0" smtClean="0"/>
            </a:br>
            <a:r>
              <a:rPr lang="th-TH" sz="2400" dirty="0" smtClean="0"/>
              <a:t>    จำนวนรายได้ต่อเดือน อายุ (ปี) </a:t>
            </a:r>
            <a:endParaRPr lang="en-US" sz="2800" dirty="0" smtClean="0"/>
          </a:p>
          <a:p>
            <a:pPr lvl="0">
              <a:buFont typeface="Courier New" pitchFamily="49" charset="0"/>
              <a:buChar char="o"/>
            </a:pPr>
            <a:r>
              <a:rPr lang="th-TH" sz="2800" b="1" dirty="0" smtClean="0"/>
              <a:t> </a:t>
            </a:r>
            <a:r>
              <a:rPr lang="en-US" sz="2800" b="1" dirty="0" smtClean="0"/>
              <a:t>Ordinal </a:t>
            </a:r>
            <a:r>
              <a:rPr lang="th-TH" sz="2400" dirty="0" smtClean="0"/>
              <a:t>เป็นมาตราวัดสำหรับตัวเลข ข้อความ วันที่ และเวลา ข้อมูลมีคุณสมบัติที่</a:t>
            </a:r>
            <a:br>
              <a:rPr lang="th-TH" sz="2400" dirty="0" smtClean="0"/>
            </a:br>
            <a:r>
              <a:rPr lang="th-TH" sz="2400" dirty="0" smtClean="0"/>
              <a:t>     สามารถจัดอันดับได้ เช่น ระดับความพึงพอใจ (พอใจมาก พอใจ เฉย ๆ ไม่พอใจ ไม่พอใจมาก)</a:t>
            </a:r>
            <a:endParaRPr lang="en-US" sz="2800" dirty="0" smtClean="0"/>
          </a:p>
          <a:p>
            <a:pPr lvl="0">
              <a:buFont typeface="Courier New" pitchFamily="49" charset="0"/>
              <a:buChar char="o"/>
            </a:pPr>
            <a:r>
              <a:rPr lang="th-TH" sz="2800" b="1" dirty="0" smtClean="0"/>
              <a:t> </a:t>
            </a:r>
            <a:r>
              <a:rPr lang="en-US" sz="2800" b="1" dirty="0" smtClean="0"/>
              <a:t>Nominal</a:t>
            </a:r>
            <a:r>
              <a:rPr lang="th-TH" sz="2800" b="1" dirty="0" smtClean="0"/>
              <a:t> </a:t>
            </a:r>
            <a:r>
              <a:rPr lang="th-TH" sz="2400" dirty="0" smtClean="0"/>
              <a:t>เป็นมาตราวัดสำหรับตัวเลข ข้อความ วันที่ และเวลา ข้อมูลมีคุณสมบัติแบ่งประเภท </a:t>
            </a:r>
            <a:br>
              <a:rPr lang="th-TH" sz="2400" dirty="0" smtClean="0"/>
            </a:br>
            <a:r>
              <a:rPr lang="th-TH" sz="2400" dirty="0" smtClean="0"/>
              <a:t>     ไม่สามารถเรียงอันดับได้</a:t>
            </a:r>
            <a:endParaRPr lang="en-US" sz="2800" dirty="0"/>
          </a:p>
        </p:txBody>
      </p:sp>
      <p:pic>
        <p:nvPicPr>
          <p:cNvPr id="6" name="Picture 5" descr="9-7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4500570"/>
            <a:ext cx="7286612" cy="19724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5445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9</a:t>
            </a:r>
            <a:r>
              <a:rPr lang="th-TH" sz="3200" b="1" dirty="0" smtClean="0">
                <a:solidFill>
                  <a:schemeClr val="bg1"/>
                </a:solidFill>
              </a:rPr>
              <a:t>.2 การเตรียมและบันทึกข้อมูล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41671" y="600055"/>
            <a:ext cx="29434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9.2.2 การออกแบบไฟล์ข้อมูล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5786" y="1285860"/>
            <a:ext cx="62744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หน้าต่างเริ่มต้นของโปรแกรม </a:t>
            </a:r>
            <a:r>
              <a:rPr lang="en-US" sz="2800" b="1" dirty="0" smtClean="0"/>
              <a:t>SPSS: </a:t>
            </a:r>
            <a:r>
              <a:rPr lang="th-TH" sz="2800" b="1" dirty="0" smtClean="0"/>
              <a:t>การเลือกการแสดงตัวอักษร</a:t>
            </a:r>
            <a:endParaRPr lang="en-US" sz="2800" b="1" dirty="0" smtClean="0"/>
          </a:p>
        </p:txBody>
      </p:sp>
      <p:pic>
        <p:nvPicPr>
          <p:cNvPr id="26" name="Picture 25" descr="01 เลือก Use Unicode  encoding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1916832"/>
            <a:ext cx="4754880" cy="218694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971600" y="4725144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dirty="0" smtClean="0"/>
              <a:t> Use Unicode encoding </a:t>
            </a:r>
            <a:r>
              <a:rPr lang="th-TH" sz="2400" dirty="0" smtClean="0"/>
              <a:t>คือ การใช้รูปแบบการแสดงตัวอักษรแบบ </a:t>
            </a:r>
            <a:r>
              <a:rPr lang="en-US" sz="2400" dirty="0" smtClean="0"/>
              <a:t>Unicode </a:t>
            </a:r>
            <a:br>
              <a:rPr lang="en-US" sz="2400" dirty="0" smtClean="0"/>
            </a:br>
            <a:r>
              <a:rPr lang="en-US" sz="2400" dirty="0" smtClean="0"/>
              <a:t>    </a:t>
            </a:r>
            <a:r>
              <a:rPr lang="th-TH" sz="2400" dirty="0" smtClean="0"/>
              <a:t>(ปกติจะเลือกวิธีการแสดงผลตัวอักษรแบบ </a:t>
            </a:r>
            <a:r>
              <a:rPr lang="en-US" sz="2400" dirty="0" smtClean="0"/>
              <a:t>Unicode)</a:t>
            </a:r>
          </a:p>
          <a:p>
            <a:pPr lvl="0">
              <a:buFont typeface="Courier New" pitchFamily="49" charset="0"/>
              <a:buChar char="o"/>
            </a:pPr>
            <a:r>
              <a:rPr lang="en-US" sz="2400" dirty="0" smtClean="0"/>
              <a:t> Use locale encoding </a:t>
            </a:r>
            <a:r>
              <a:rPr lang="th-TH" sz="2400" dirty="0" smtClean="0"/>
              <a:t>คือ การใช้รูปแบบการแสดงตัวอักษรอ้างอิงจากประเทศ</a:t>
            </a:r>
            <a:endParaRPr lang="en-US" sz="2400" dirty="0" smtClean="0"/>
          </a:p>
          <a:p>
            <a:pPr lvl="0">
              <a:buFont typeface="Courier New" pitchFamily="49" charset="0"/>
              <a:buChar char="o"/>
            </a:pPr>
            <a:r>
              <a:rPr lang="en-US" sz="2400" dirty="0" smtClean="0"/>
              <a:t> Help </a:t>
            </a:r>
            <a:r>
              <a:rPr lang="th-TH" sz="2400" dirty="0" smtClean="0"/>
              <a:t>คือ การให้แสดงการช่วยเหลือกรณีมีข้อสงสัยในการใช้งาน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51520" y="332656"/>
            <a:ext cx="35686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หน้าต่างเริ่มต้นของโปรแกรม </a:t>
            </a:r>
            <a:r>
              <a:rPr lang="en-US" sz="2800" b="1" dirty="0" smtClean="0"/>
              <a:t>SPSS</a:t>
            </a:r>
          </a:p>
        </p:txBody>
      </p:sp>
      <p:pic>
        <p:nvPicPr>
          <p:cNvPr id="26" name="Picture 25" descr="02 Start Screen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188640"/>
            <a:ext cx="4913238" cy="4077072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467544" y="4361036"/>
            <a:ext cx="8352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400" b="1" dirty="0" smtClean="0"/>
              <a:t> </a:t>
            </a:r>
            <a:r>
              <a:rPr lang="en-US" sz="2400" b="1" dirty="0" smtClean="0"/>
              <a:t>New Files </a:t>
            </a:r>
            <a:r>
              <a:rPr lang="th-TH" sz="2400" b="1" dirty="0" smtClean="0"/>
              <a:t>คือ การสร้างไฟล์ข้อมูลใหม่ </a:t>
            </a:r>
            <a:endParaRPr lang="en-US" sz="2400" b="1" dirty="0" smtClean="0"/>
          </a:p>
          <a:p>
            <a:pPr lvl="0">
              <a:buFont typeface="Courier New" pitchFamily="49" charset="0"/>
              <a:buChar char="o"/>
            </a:pPr>
            <a:r>
              <a:rPr lang="th-TH" sz="2400" b="1" dirty="0" smtClean="0"/>
              <a:t> </a:t>
            </a:r>
            <a:r>
              <a:rPr lang="en-US" sz="2400" b="1" dirty="0" smtClean="0"/>
              <a:t>Recent Files </a:t>
            </a:r>
            <a:r>
              <a:rPr lang="th-TH" sz="2400" b="1" dirty="0" smtClean="0"/>
              <a:t>คือ การเปิดไฟล์ที่เคยเปิดใช้งานแล้ว</a:t>
            </a:r>
            <a:endParaRPr lang="en-US" sz="2400" b="1" dirty="0" smtClean="0"/>
          </a:p>
          <a:p>
            <a:pPr lvl="0">
              <a:buFont typeface="Courier New" pitchFamily="49" charset="0"/>
              <a:buChar char="o"/>
            </a:pPr>
            <a:r>
              <a:rPr lang="th-TH" sz="2400" b="1" dirty="0" smtClean="0"/>
              <a:t> </a:t>
            </a:r>
            <a:r>
              <a:rPr lang="en-US" sz="2400" b="1" dirty="0" smtClean="0"/>
              <a:t>What’s New </a:t>
            </a:r>
            <a:r>
              <a:rPr lang="th-TH" sz="2400" b="1" dirty="0" smtClean="0"/>
              <a:t>คือ การแสดงความสามารถใหม่ของโปรแกรม</a:t>
            </a:r>
            <a:endParaRPr lang="en-US" sz="2400" b="1" dirty="0" smtClean="0"/>
          </a:p>
          <a:p>
            <a:pPr lvl="0">
              <a:buFont typeface="Courier New" pitchFamily="49" charset="0"/>
              <a:buChar char="o"/>
            </a:pPr>
            <a:r>
              <a:rPr lang="th-TH" sz="2400" b="1" dirty="0" smtClean="0"/>
              <a:t> </a:t>
            </a:r>
            <a:r>
              <a:rPr lang="en-US" sz="2400" b="1" dirty="0" smtClean="0"/>
              <a:t>Modules and Programmability </a:t>
            </a:r>
            <a:r>
              <a:rPr lang="th-TH" sz="2400" b="1" dirty="0" smtClean="0"/>
              <a:t>คือ การติดตั้งโปรแกรมเสริม</a:t>
            </a:r>
            <a:endParaRPr lang="en-US" sz="2400" b="1" dirty="0" smtClean="0"/>
          </a:p>
          <a:p>
            <a:pPr lvl="0">
              <a:buFont typeface="Courier New" pitchFamily="49" charset="0"/>
              <a:buChar char="o"/>
            </a:pPr>
            <a:r>
              <a:rPr lang="th-TH" sz="2400" b="1" dirty="0" smtClean="0"/>
              <a:t> </a:t>
            </a:r>
            <a:r>
              <a:rPr lang="en-US" sz="2400" b="1" dirty="0" smtClean="0"/>
              <a:t>Tutorials </a:t>
            </a:r>
            <a:r>
              <a:rPr lang="th-TH" sz="2400" b="1" dirty="0" smtClean="0"/>
              <a:t>คือ การสาธิตวิธีการใช้งานโปรแกรม</a:t>
            </a:r>
            <a:endParaRPr lang="en-US" sz="2400" b="1" dirty="0" smtClean="0"/>
          </a:p>
          <a:p>
            <a:pPr lvl="0">
              <a:buFont typeface="Courier New" pitchFamily="49" charset="0"/>
              <a:buChar char="o"/>
            </a:pPr>
            <a:r>
              <a:rPr lang="th-TH" sz="2400" b="1" dirty="0" smtClean="0"/>
              <a:t> </a:t>
            </a:r>
            <a:r>
              <a:rPr lang="en-US" sz="2400" b="1" dirty="0" smtClean="0"/>
              <a:t>Don’t show this dialog in the future </a:t>
            </a:r>
            <a:r>
              <a:rPr lang="th-TH" sz="2400" b="1" dirty="0" smtClean="0"/>
              <a:t>คือ ไม่ให้แสดงหน้าต่างนี้อีกในการเปิดใช้งานคราวหน้า</a:t>
            </a:r>
            <a:endParaRPr lang="en-U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9-9-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357165"/>
            <a:ext cx="6286544" cy="6268409"/>
          </a:xfrm>
          <a:prstGeom prst="rect">
            <a:avLst/>
          </a:prstGeom>
        </p:spPr>
      </p:pic>
      <p:pic>
        <p:nvPicPr>
          <p:cNvPr id="3" name="Picture 2" descr="9-9-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0364" y="4857760"/>
            <a:ext cx="1580952" cy="438095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714348" y="6000768"/>
            <a:ext cx="1785950" cy="7143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071670" y="5286388"/>
            <a:ext cx="1928826" cy="785818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357422" y="2643182"/>
            <a:ext cx="41104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/>
              <a:t>หน้าต่างสำหรับออกแบบตัวแปร</a:t>
            </a:r>
            <a:endParaRPr lang="th-TH" sz="36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9-10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821069"/>
            <a:ext cx="8572528" cy="11077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1429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/>
              <a:t>การกำหนดคุณสมบัติของตัวแปร</a:t>
            </a:r>
            <a:endParaRPr lang="th-TH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2071678"/>
            <a:ext cx="84296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b="1" dirty="0" smtClean="0"/>
              <a:t>Name</a:t>
            </a:r>
            <a:r>
              <a:rPr lang="en-US" sz="2000" dirty="0" smtClean="0"/>
              <a:t> </a:t>
            </a:r>
            <a:r>
              <a:rPr lang="th-TH" sz="2000" dirty="0" smtClean="0"/>
              <a:t>คือ ชื่อของตัวแปร การตั้งชื่อควรตั้งชื่อเป็นภาษาอังกฤษและใช้เครื่องหมาย </a:t>
            </a:r>
            <a:r>
              <a:rPr lang="en-US" sz="2000" dirty="0" smtClean="0"/>
              <a:t>_  </a:t>
            </a:r>
            <a:r>
              <a:rPr lang="th-TH" sz="2000" dirty="0" smtClean="0"/>
              <a:t>แทนช่องว่างระหว่างคำ เช่น </a:t>
            </a:r>
            <a:r>
              <a:rPr lang="en-US" sz="2000" dirty="0" smtClean="0"/>
              <a:t>Incomes_1 </a:t>
            </a:r>
          </a:p>
          <a:p>
            <a:pPr lvl="0"/>
            <a:endParaRPr lang="th-TH" sz="2000" b="1" dirty="0" smtClean="0"/>
          </a:p>
          <a:p>
            <a:pPr lvl="0"/>
            <a:r>
              <a:rPr lang="en-US" sz="2000" b="1" dirty="0" smtClean="0"/>
              <a:t>Type </a:t>
            </a:r>
            <a:r>
              <a:rPr lang="th-TH" sz="2000" dirty="0" smtClean="0"/>
              <a:t>คือ การกำหนดรูปแบบการบันทึกข้อมูล ดังนี้</a:t>
            </a:r>
            <a:endParaRPr lang="en-US" sz="2000" dirty="0" smtClean="0"/>
          </a:p>
          <a:p>
            <a:pPr lvl="1">
              <a:buFont typeface="Courier New" pitchFamily="49" charset="0"/>
              <a:buChar char="o"/>
            </a:pPr>
            <a:r>
              <a:rPr lang="th-TH" sz="2000" dirty="0" smtClean="0"/>
              <a:t> </a:t>
            </a:r>
            <a:r>
              <a:rPr lang="en-US" sz="2000" dirty="0" smtClean="0"/>
              <a:t>Numeric </a:t>
            </a:r>
            <a:r>
              <a:rPr lang="th-TH" sz="2000" dirty="0" smtClean="0"/>
              <a:t>ตัวแปรชนิดตัวเลข</a:t>
            </a:r>
            <a:endParaRPr lang="en-US" sz="2000" dirty="0" smtClean="0"/>
          </a:p>
          <a:p>
            <a:pPr lvl="1">
              <a:buFont typeface="Courier New" pitchFamily="49" charset="0"/>
              <a:buChar char="o"/>
            </a:pPr>
            <a:r>
              <a:rPr lang="th-TH" sz="2000" dirty="0" smtClean="0"/>
              <a:t> </a:t>
            </a:r>
            <a:r>
              <a:rPr lang="en-US" sz="2000" dirty="0" smtClean="0"/>
              <a:t>Comma </a:t>
            </a:r>
            <a:r>
              <a:rPr lang="th-TH" sz="2000" dirty="0" smtClean="0"/>
              <a:t>ตัวแปรชนิดตัวเลขและมีเครื่องหมาย </a:t>
            </a:r>
            <a:r>
              <a:rPr lang="en-US" sz="2000" dirty="0" smtClean="0"/>
              <a:t>, </a:t>
            </a:r>
            <a:r>
              <a:rPr lang="th-TH" sz="2000" dirty="0" smtClean="0"/>
              <a:t>ทุก ๆ ตัวเลข 3 ตำแหน่ง เช่น 1,000</a:t>
            </a:r>
            <a:r>
              <a:rPr lang="en-US" sz="2000" dirty="0" smtClean="0"/>
              <a:t>,000</a:t>
            </a:r>
          </a:p>
          <a:p>
            <a:pPr lvl="1">
              <a:buFont typeface="Courier New" pitchFamily="49" charset="0"/>
              <a:buChar char="o"/>
            </a:pPr>
            <a:r>
              <a:rPr lang="th-TH" sz="2000" dirty="0" smtClean="0"/>
              <a:t> </a:t>
            </a:r>
            <a:r>
              <a:rPr lang="en-US" sz="2000" dirty="0" smtClean="0"/>
              <a:t>Dot </a:t>
            </a:r>
            <a:r>
              <a:rPr lang="th-TH" sz="2000" dirty="0" smtClean="0"/>
              <a:t>ตัวแปรชนิดตัวเลขและมีเครื่องหมาย . ทุก ๆ ตัวเลข 3 ตำแหน่ง เช่น 1.000</a:t>
            </a:r>
            <a:r>
              <a:rPr lang="en-US" sz="2000" dirty="0" smtClean="0"/>
              <a:t>.000</a:t>
            </a:r>
          </a:p>
          <a:p>
            <a:pPr lvl="1">
              <a:buFont typeface="Courier New" pitchFamily="49" charset="0"/>
              <a:buChar char="o"/>
            </a:pPr>
            <a:r>
              <a:rPr lang="th-TH" sz="2000" dirty="0" smtClean="0"/>
              <a:t> </a:t>
            </a:r>
            <a:r>
              <a:rPr lang="en-US" sz="2000" dirty="0" smtClean="0"/>
              <a:t>Scientific notation </a:t>
            </a:r>
            <a:r>
              <a:rPr lang="th-TH" sz="2000" dirty="0" smtClean="0"/>
              <a:t>ตัวแปร</a:t>
            </a:r>
            <a:r>
              <a:rPr lang="th-TH" sz="2000" dirty="0" err="1" smtClean="0"/>
              <a:t>ชนิดสัญกรณ์</a:t>
            </a:r>
            <a:r>
              <a:rPr lang="th-TH" sz="2000" dirty="0" smtClean="0"/>
              <a:t>วิทยาศาสตร์ เช่น 2.3</a:t>
            </a:r>
            <a:r>
              <a:rPr lang="en-US" sz="2000" dirty="0" smtClean="0"/>
              <a:t>E+1</a:t>
            </a:r>
          </a:p>
          <a:p>
            <a:pPr lvl="1">
              <a:buFont typeface="Courier New" pitchFamily="49" charset="0"/>
              <a:buChar char="o"/>
            </a:pPr>
            <a:r>
              <a:rPr lang="th-TH" sz="2000" dirty="0" smtClean="0"/>
              <a:t> </a:t>
            </a:r>
            <a:r>
              <a:rPr lang="en-US" sz="2000" dirty="0" smtClean="0"/>
              <a:t>Date </a:t>
            </a:r>
            <a:r>
              <a:rPr lang="th-TH" sz="2000" dirty="0" smtClean="0"/>
              <a:t>ตัวแปรชนิดวันที่ เดือน ปี และเวลา</a:t>
            </a:r>
            <a:endParaRPr lang="en-US" sz="2000" dirty="0" smtClean="0"/>
          </a:p>
          <a:p>
            <a:pPr lvl="1">
              <a:buFont typeface="Courier New" pitchFamily="49" charset="0"/>
              <a:buChar char="o"/>
            </a:pPr>
            <a:r>
              <a:rPr lang="th-TH" sz="2000" dirty="0" smtClean="0"/>
              <a:t> </a:t>
            </a:r>
            <a:r>
              <a:rPr lang="en-US" sz="2000" dirty="0" smtClean="0"/>
              <a:t>Dollar </a:t>
            </a:r>
            <a:r>
              <a:rPr lang="th-TH" sz="2000" dirty="0" smtClean="0"/>
              <a:t>ตัวแปรชนิดเงินสกุลดอลลาร์ แสดงเครื่องหมาย </a:t>
            </a:r>
            <a:r>
              <a:rPr lang="en-US" sz="2000" dirty="0" smtClean="0"/>
              <a:t>$ </a:t>
            </a:r>
            <a:r>
              <a:rPr lang="th-TH" sz="2000" dirty="0" smtClean="0"/>
              <a:t>อยู่หน้าตัวเลข เช่น </a:t>
            </a:r>
            <a:r>
              <a:rPr lang="en-US" sz="2000" dirty="0" smtClean="0"/>
              <a:t>$500</a:t>
            </a:r>
          </a:p>
          <a:p>
            <a:pPr lvl="1">
              <a:buFont typeface="Courier New" pitchFamily="49" charset="0"/>
              <a:buChar char="o"/>
            </a:pPr>
            <a:r>
              <a:rPr lang="th-TH" sz="2000" dirty="0" smtClean="0"/>
              <a:t> </a:t>
            </a:r>
            <a:r>
              <a:rPr lang="en-US" sz="2000" dirty="0" smtClean="0"/>
              <a:t>Customer currency </a:t>
            </a:r>
            <a:r>
              <a:rPr lang="th-TH" sz="2000" dirty="0" smtClean="0"/>
              <a:t>ตัวแปรชนิดเงินสกุลอื่นที่ไม่ใช่สกุลดอลลาร์</a:t>
            </a:r>
            <a:endParaRPr lang="en-US" sz="2000" dirty="0" smtClean="0"/>
          </a:p>
          <a:p>
            <a:pPr lvl="1">
              <a:buFont typeface="Courier New" pitchFamily="49" charset="0"/>
              <a:buChar char="o"/>
            </a:pPr>
            <a:r>
              <a:rPr lang="th-TH" sz="2000" dirty="0" smtClean="0"/>
              <a:t> </a:t>
            </a:r>
            <a:r>
              <a:rPr lang="en-US" sz="2000" dirty="0" smtClean="0"/>
              <a:t>String </a:t>
            </a:r>
            <a:r>
              <a:rPr lang="th-TH" sz="2000" dirty="0" smtClean="0"/>
              <a:t>ตัวแปรชนิดตัวอักษร</a:t>
            </a:r>
            <a:endParaRPr lang="en-US" sz="2000" dirty="0" smtClean="0"/>
          </a:p>
          <a:p>
            <a:pPr lvl="1">
              <a:buFont typeface="Courier New" pitchFamily="49" charset="0"/>
              <a:buChar char="o"/>
            </a:pPr>
            <a:r>
              <a:rPr lang="th-TH" sz="2000" dirty="0" smtClean="0"/>
              <a:t> </a:t>
            </a:r>
            <a:r>
              <a:rPr lang="en-US" sz="2000" dirty="0" smtClean="0"/>
              <a:t>Restricted Numeric </a:t>
            </a:r>
            <a:r>
              <a:rPr lang="th-TH" sz="2000" dirty="0" smtClean="0"/>
              <a:t>ตัวแปรชนิดตัวเลขที่มีเลข 0 นำหน้าจนครบตำแหน่ง เช่น กำหนด 3 ตำแหน่ง เมื่อป้อนข้อมูล </a:t>
            </a:r>
            <a:r>
              <a:rPr lang="en-US" sz="2000" dirty="0" smtClean="0"/>
              <a:t>“</a:t>
            </a:r>
            <a:r>
              <a:rPr lang="th-TH" sz="2000" dirty="0" smtClean="0"/>
              <a:t>1</a:t>
            </a:r>
            <a:r>
              <a:rPr lang="en-US" sz="2000" dirty="0" smtClean="0"/>
              <a:t>” </a:t>
            </a:r>
            <a:r>
              <a:rPr lang="th-TH" sz="2000" dirty="0" smtClean="0"/>
              <a:t>โปรแกรมจะใส่ค่าเป็น </a:t>
            </a:r>
            <a:r>
              <a:rPr lang="en-US" sz="2000" dirty="0" smtClean="0"/>
              <a:t>“</a:t>
            </a:r>
            <a:r>
              <a:rPr lang="th-TH" sz="2000" dirty="0" smtClean="0"/>
              <a:t>001</a:t>
            </a:r>
            <a:r>
              <a:rPr lang="en-US" sz="2000" dirty="0" smtClean="0"/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9-10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821069"/>
            <a:ext cx="8572528" cy="11077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1429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/>
              <a:t>การกำหนดคุณสมบัติของตัวแปร</a:t>
            </a:r>
            <a:endParaRPr lang="th-TH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2071678"/>
            <a:ext cx="84296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b="1" dirty="0" smtClean="0"/>
              <a:t>Width</a:t>
            </a:r>
            <a:r>
              <a:rPr lang="en-US" sz="2000" dirty="0" smtClean="0"/>
              <a:t> </a:t>
            </a:r>
            <a:r>
              <a:rPr lang="th-TH" sz="2000" dirty="0" smtClean="0"/>
              <a:t>คือ ความยาวของข้อมูล</a:t>
            </a:r>
            <a:endParaRPr lang="en-US" sz="2000" dirty="0" smtClean="0"/>
          </a:p>
          <a:p>
            <a:pPr lvl="0"/>
            <a:r>
              <a:rPr lang="en-US" sz="2000" b="1" dirty="0" smtClean="0"/>
              <a:t>Decimals</a:t>
            </a:r>
            <a:r>
              <a:rPr lang="th-TH" sz="2000" dirty="0" smtClean="0"/>
              <a:t> คือ จำนวนจุดทศนิยม</a:t>
            </a:r>
            <a:endParaRPr lang="en-US" sz="2000" dirty="0" smtClean="0"/>
          </a:p>
          <a:p>
            <a:pPr lvl="0"/>
            <a:r>
              <a:rPr lang="en-US" sz="2000" b="1" dirty="0" smtClean="0"/>
              <a:t>Label</a:t>
            </a:r>
            <a:r>
              <a:rPr lang="en-US" sz="2000" dirty="0" smtClean="0"/>
              <a:t> </a:t>
            </a:r>
            <a:r>
              <a:rPr lang="th-TH" sz="2000" dirty="0" smtClean="0"/>
              <a:t>คือ ชื่อตัวแปรที่ถูกแสดงในผลลัพธ์</a:t>
            </a:r>
            <a:endParaRPr lang="en-US" sz="2000" dirty="0" smtClean="0"/>
          </a:p>
          <a:p>
            <a:pPr lvl="0"/>
            <a:r>
              <a:rPr lang="en-US" sz="2000" b="1" dirty="0" smtClean="0"/>
              <a:t>Value</a:t>
            </a:r>
            <a:r>
              <a:rPr lang="en-US" sz="2000" dirty="0" smtClean="0"/>
              <a:t> </a:t>
            </a:r>
            <a:r>
              <a:rPr lang="th-TH" sz="2000" dirty="0" smtClean="0"/>
              <a:t>คือ การกำหนดหมายเลขกำกับตัวแปรเพื่อความสะดวกในการกรอกข้อมูล เช่น 1 </a:t>
            </a:r>
            <a:r>
              <a:rPr lang="en-US" sz="2000" dirty="0" smtClean="0"/>
              <a:t>= Male,  2 = Female </a:t>
            </a:r>
            <a:r>
              <a:rPr lang="th-TH" sz="2000" dirty="0" smtClean="0"/>
              <a:t>หรือสำหรับข้อคำถามแบบมีคำตอบ 5 ทางเลือก</a:t>
            </a:r>
            <a:endParaRPr lang="en-US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1475" y="3889078"/>
          <a:ext cx="8286806" cy="2377350"/>
        </p:xfrm>
        <a:graphic>
          <a:graphicData uri="http://schemas.openxmlformats.org/drawingml/2006/table">
            <a:tbl>
              <a:tblPr/>
              <a:tblGrid>
                <a:gridCol w="285749"/>
                <a:gridCol w="797677"/>
                <a:gridCol w="702521"/>
                <a:gridCol w="165102"/>
                <a:gridCol w="1120782"/>
                <a:gridCol w="928694"/>
                <a:gridCol w="428628"/>
                <a:gridCol w="912404"/>
                <a:gridCol w="730670"/>
                <a:gridCol w="357190"/>
                <a:gridCol w="1640483"/>
                <a:gridCol w="216906"/>
              </a:tblGrid>
              <a:tr h="359646">
                <a:tc gridSpan="1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 smtClean="0">
                          <a:latin typeface="+mn-lt"/>
                          <a:ea typeface="Calibri"/>
                        </a:rPr>
                        <a:t>หมายเลขกำกับ</a:t>
                      </a:r>
                      <a:endParaRPr lang="en-US" sz="2000" b="1" dirty="0">
                        <a:latin typeface="+mn-lt"/>
                        <a:ea typeface="Calibri"/>
                      </a:endParaRPr>
                    </a:p>
                  </a:txBody>
                  <a:tcPr marL="67434" marR="67434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Angsana New"/>
                          <a:ea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4779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ngsana New"/>
                          <a:ea typeface="Calibri"/>
                        </a:rPr>
                        <a:t>5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7434" marR="67434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7434" marR="67434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ngsana New"/>
                          <a:ea typeface="Calibri"/>
                        </a:rPr>
                        <a:t>4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7434" marR="67434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7434" marR="67434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ngsana New"/>
                          <a:ea typeface="Calibri"/>
                        </a:rPr>
                        <a:t>3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7434" marR="67434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7434" marR="67434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ngsana New"/>
                          <a:ea typeface="Calibri"/>
                        </a:rPr>
                        <a:t>2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7434" marR="67434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7434" marR="67434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ngsana New"/>
                          <a:ea typeface="Calibri"/>
                        </a:rPr>
                        <a:t>1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7434" marR="67434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Angsana New"/>
                          <a:ea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64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7434" marR="67434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เห็นด้วยอย่างยิ่ง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7434" marR="67434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เห็นด้วย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7434" marR="67434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ไม่แน่ใจ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7434" marR="67434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ไม่เห็นด้วย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7434" marR="67434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ไม่เห็นด้วยอย่างยิ่ง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7434" marR="67434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359646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7434" marR="674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/>
                          <a:ea typeface="Calibri"/>
                        </a:rPr>
                        <a:t>พอใจมาก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7434" marR="674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/>
                          <a:ea typeface="Calibri"/>
                        </a:rPr>
                        <a:t>พอใจ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7434" marR="674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/>
                          <a:ea typeface="Calibri"/>
                        </a:rPr>
                        <a:t>เฉย ๆ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7434" marR="674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/>
                          <a:ea typeface="Calibri"/>
                        </a:rPr>
                        <a:t>ไม่พอใจ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7434" marR="674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ไม่พอใจมาก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7434" marR="674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359646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7434" marR="674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/>
                          <a:ea typeface="Calibri"/>
                        </a:rPr>
                        <a:t>สม่ำเสมอ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7434" marR="674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/>
                          <a:ea typeface="Calibri"/>
                        </a:rPr>
                        <a:t>บ่อยครั้ง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7434" marR="674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/>
                          <a:ea typeface="Calibri"/>
                        </a:rPr>
                        <a:t>หลายครั้ง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7434" marR="674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/>
                          <a:ea typeface="Calibri"/>
                        </a:rPr>
                        <a:t>บางครั้ง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7434" marR="674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ไม่เคย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7434" marR="674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179823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7434" marR="674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/>
                          <a:ea typeface="Calibri"/>
                        </a:rPr>
                        <a:t>ดีมาก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7434" marR="674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/>
                          <a:ea typeface="Calibri"/>
                        </a:rPr>
                        <a:t>ดี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7434" marR="674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/>
                          <a:ea typeface="Calibri"/>
                        </a:rPr>
                        <a:t>ปานกลาง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7434" marR="674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/>
                          <a:ea typeface="Calibri"/>
                        </a:rPr>
                        <a:t>แย่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7434" marR="674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แย่มาก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7434" marR="674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359646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7434" marR="674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/>
                          <a:ea typeface="Calibri"/>
                        </a:rPr>
                        <a:t>ดีที่สุด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7434" marR="674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/>
                          <a:ea typeface="Calibri"/>
                        </a:rPr>
                        <a:t>ดีกว่าค่าเฉลี่ย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7434" marR="674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/>
                          <a:ea typeface="Calibri"/>
                        </a:rPr>
                        <a:t>ปานกลาง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7434" marR="674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/>
                          <a:ea typeface="Calibri"/>
                        </a:rPr>
                        <a:t>น้อยกว่าค่าเฉลี่ย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7434" marR="674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แย่ที่สุด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7434" marR="6743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74206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9.1 ประเภทของโปรแกรมสำเร็จรูปเพื่อการวิเคราะห์ข้อมูลทางสถิติ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12644" y="600055"/>
            <a:ext cx="47724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9.1.1 โปรแกรมสำเร็จรูปทางสถิติแบบมีค่าใช้จ่าย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5786" y="1285860"/>
            <a:ext cx="50097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ตัวอย่างโปรแกรมสำเร็จรูปทางสถิติแบบมีค่าใช้จ่าย</a:t>
            </a:r>
            <a:endParaRPr lang="en-US" sz="2800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143108" y="2000240"/>
            <a:ext cx="2619628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3200" dirty="0" smtClean="0"/>
              <a:t> </a:t>
            </a:r>
            <a:r>
              <a:rPr lang="th-TH" sz="3200" b="1" dirty="0" smtClean="0"/>
              <a:t>โปรแกรม </a:t>
            </a:r>
            <a:r>
              <a:rPr lang="en-US" sz="3200" b="1" dirty="0" err="1" smtClean="0"/>
              <a:t>Stata</a:t>
            </a:r>
            <a:r>
              <a:rPr lang="th-TH" sz="3200" b="1" dirty="0" smtClean="0"/>
              <a:t> </a:t>
            </a:r>
            <a:endParaRPr lang="en-US" sz="3200" b="1" dirty="0" smtClean="0"/>
          </a:p>
          <a:p>
            <a:pPr>
              <a:buFont typeface="Courier New" pitchFamily="49" charset="0"/>
              <a:buChar char="o"/>
            </a:pPr>
            <a:r>
              <a:rPr lang="th-TH" sz="3200" dirty="0" smtClean="0"/>
              <a:t> </a:t>
            </a:r>
            <a:r>
              <a:rPr lang="th-TH" sz="3200" b="1" dirty="0" smtClean="0"/>
              <a:t>โปรแกรม </a:t>
            </a:r>
            <a:r>
              <a:rPr lang="en-US" sz="3200" b="1" dirty="0" smtClean="0"/>
              <a:t>Minitab</a:t>
            </a:r>
            <a:r>
              <a:rPr lang="th-TH" sz="3200" b="1" dirty="0" smtClean="0"/>
              <a:t> </a:t>
            </a:r>
            <a:endParaRPr lang="en-US" sz="3200" b="1" dirty="0" smtClean="0"/>
          </a:p>
          <a:p>
            <a:pPr>
              <a:buFont typeface="Courier New" pitchFamily="49" charset="0"/>
              <a:buChar char="o"/>
            </a:pPr>
            <a:r>
              <a:rPr lang="th-TH" sz="3200" b="1" dirty="0" smtClean="0"/>
              <a:t> โปรแกรม </a:t>
            </a:r>
            <a:r>
              <a:rPr lang="en-US" sz="3200" b="1" dirty="0" err="1" smtClean="0"/>
              <a:t>Lisrel</a:t>
            </a:r>
            <a:endParaRPr lang="th-TH" sz="3200" b="1" dirty="0" smtClean="0"/>
          </a:p>
          <a:p>
            <a:pPr>
              <a:buFont typeface="Courier New" pitchFamily="49" charset="0"/>
              <a:buChar char="o"/>
            </a:pPr>
            <a:r>
              <a:rPr lang="th-TH" sz="3200" b="1" dirty="0" smtClean="0"/>
              <a:t> โปรแกรม </a:t>
            </a:r>
            <a:r>
              <a:rPr lang="en-US" sz="3200" b="1" dirty="0" smtClean="0"/>
              <a:t>SPSS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9-10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821069"/>
            <a:ext cx="8572528" cy="11077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1429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/>
              <a:t>การกำหนดคุณสมบัติของตัวแปร</a:t>
            </a:r>
            <a:endParaRPr lang="th-TH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2110925"/>
            <a:ext cx="84296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b="1" dirty="0" smtClean="0"/>
              <a:t>Missing Value </a:t>
            </a:r>
            <a:r>
              <a:rPr lang="th-TH" sz="2000" dirty="0" smtClean="0"/>
              <a:t>คือ ข้อมูลขาดหายเนื่องจากผู้ตอบแบบสอบถามไม่ได้ให้ข้อมูล โดยสามารถกำหนดรายละเอียดดังนี้</a:t>
            </a:r>
            <a:endParaRPr lang="en-US" sz="2000" dirty="0" smtClean="0"/>
          </a:p>
          <a:p>
            <a:pPr lvl="1">
              <a:buFont typeface="Courier New" pitchFamily="49" charset="0"/>
              <a:buChar char="o"/>
            </a:pPr>
            <a:r>
              <a:rPr lang="th-TH" sz="2000" dirty="0" smtClean="0"/>
              <a:t> </a:t>
            </a:r>
            <a:r>
              <a:rPr lang="en-US" sz="2000" dirty="0" smtClean="0"/>
              <a:t>No missing values </a:t>
            </a:r>
            <a:r>
              <a:rPr lang="th-TH" sz="2000" dirty="0" smtClean="0"/>
              <a:t>คือ ไม่มีการกำหนดการดำเนินการเกี่ยวกับข้อมูลขาดหาย กรณีไม่มีข้อมูล จะแสดงเป็นจุดแทน</a:t>
            </a:r>
            <a:endParaRPr lang="en-US" sz="2000" dirty="0" smtClean="0"/>
          </a:p>
          <a:p>
            <a:pPr lvl="1">
              <a:buFont typeface="Courier New" pitchFamily="49" charset="0"/>
              <a:buChar char="o"/>
            </a:pPr>
            <a:r>
              <a:rPr lang="th-TH" sz="2000" dirty="0" smtClean="0"/>
              <a:t> </a:t>
            </a:r>
            <a:r>
              <a:rPr lang="en-US" sz="2000" dirty="0" smtClean="0"/>
              <a:t>Discrete missing values </a:t>
            </a:r>
            <a:r>
              <a:rPr lang="th-TH" sz="2000" dirty="0" smtClean="0"/>
              <a:t>คือ การกำหนดค่าที่แสดงเมื่อข้อมูลขาดหาย โดยสามารถกำหนดได้ 3 ค่า</a:t>
            </a:r>
            <a:endParaRPr lang="en-US" sz="2000" dirty="0" smtClean="0"/>
          </a:p>
          <a:p>
            <a:pPr lvl="1">
              <a:buFont typeface="Courier New" pitchFamily="49" charset="0"/>
              <a:buChar char="o"/>
            </a:pPr>
            <a:r>
              <a:rPr lang="th-TH" sz="2000" dirty="0" smtClean="0"/>
              <a:t> </a:t>
            </a:r>
            <a:r>
              <a:rPr lang="en-US" sz="2000" dirty="0" smtClean="0"/>
              <a:t>Range plus one optional discrete missing value </a:t>
            </a:r>
            <a:r>
              <a:rPr lang="th-TH" sz="2000" dirty="0" smtClean="0"/>
              <a:t>คือ การกำหนดช่วง เช่น </a:t>
            </a:r>
            <a:r>
              <a:rPr lang="en-US" sz="2000" dirty="0" smtClean="0"/>
              <a:t>Low </a:t>
            </a:r>
            <a:r>
              <a:rPr lang="th-TH" sz="2000" dirty="0" smtClean="0"/>
              <a:t>กำหนดเป็น 90 </a:t>
            </a:r>
            <a:r>
              <a:rPr lang="en-US" sz="2000" dirty="0" smtClean="0"/>
              <a:t>High </a:t>
            </a:r>
            <a:r>
              <a:rPr lang="th-TH" sz="2000" dirty="0" smtClean="0"/>
              <a:t>กำหนดเป็น 99 </a:t>
            </a:r>
            <a:br>
              <a:rPr lang="th-TH" sz="2000" dirty="0" smtClean="0"/>
            </a:br>
            <a:r>
              <a:rPr lang="th-TH" sz="2000" dirty="0" smtClean="0"/>
              <a:t>    และยังสามารถกำหนดเพิ่มได้อีก 1 ค่า </a:t>
            </a:r>
            <a:r>
              <a:rPr lang="en-US" sz="2000" dirty="0" smtClean="0"/>
              <a:t>(Discrete value) </a:t>
            </a:r>
            <a:r>
              <a:rPr lang="th-TH" sz="2000" dirty="0" smtClean="0"/>
              <a:t>โดยที่ค่านี้ไม่จำเป็นต้องอยู่ในช่วง </a:t>
            </a:r>
            <a:r>
              <a:rPr lang="en-US" sz="2000" dirty="0" smtClean="0"/>
              <a:t>Low-High</a:t>
            </a:r>
          </a:p>
          <a:p>
            <a:pPr lvl="0"/>
            <a:r>
              <a:rPr lang="en-US" sz="2000" b="1" dirty="0" smtClean="0"/>
              <a:t>Column</a:t>
            </a:r>
            <a:r>
              <a:rPr lang="en-US" sz="2000" dirty="0" smtClean="0"/>
              <a:t> </a:t>
            </a:r>
            <a:r>
              <a:rPr lang="th-TH" sz="2000" dirty="0" smtClean="0"/>
              <a:t>คือ การกำหนดความกว้างของพื้นที่แสดงข้อมูล</a:t>
            </a:r>
            <a:endParaRPr lang="en-US" sz="2000" dirty="0" smtClean="0"/>
          </a:p>
          <a:p>
            <a:pPr lvl="0"/>
            <a:r>
              <a:rPr lang="en-US" sz="2000" b="1" dirty="0" smtClean="0"/>
              <a:t>Align</a:t>
            </a:r>
            <a:r>
              <a:rPr lang="en-US" sz="2000" dirty="0" smtClean="0"/>
              <a:t> </a:t>
            </a:r>
            <a:r>
              <a:rPr lang="th-TH" sz="2000" dirty="0" smtClean="0"/>
              <a:t>คือ การกำหนดรูปแบบการจัดข้อมูล ได้แก่ ชิดซ้าย ชิดขวา และตรงกลาง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9-10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821069"/>
            <a:ext cx="8572528" cy="11077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1429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/>
              <a:t>การกำหนดคุณสมบัติของตัวแปร</a:t>
            </a:r>
            <a:endParaRPr lang="th-TH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2110925"/>
            <a:ext cx="842968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b="1" dirty="0" smtClean="0"/>
              <a:t>Measure</a:t>
            </a:r>
            <a:r>
              <a:rPr lang="en-US" sz="2000" dirty="0" smtClean="0"/>
              <a:t> </a:t>
            </a:r>
            <a:r>
              <a:rPr lang="th-TH" sz="2000" dirty="0" smtClean="0"/>
              <a:t>คือ การระบุมาตรวัดตัวแปร ประกอบด้วย</a:t>
            </a:r>
            <a:endParaRPr lang="en-US" sz="2000" dirty="0" smtClean="0"/>
          </a:p>
          <a:p>
            <a:pPr lvl="1">
              <a:buFont typeface="Courier New" pitchFamily="49" charset="0"/>
              <a:buChar char="o"/>
            </a:pPr>
            <a:r>
              <a:rPr lang="th-TH" sz="2000" dirty="0" smtClean="0"/>
              <a:t> </a:t>
            </a:r>
            <a:r>
              <a:rPr lang="en-US" sz="2000" dirty="0" smtClean="0"/>
              <a:t>Scale </a:t>
            </a:r>
            <a:r>
              <a:rPr lang="th-TH" sz="2000" dirty="0" smtClean="0"/>
              <a:t>คือ มาตรวัดสำหรับตัวเลข วันที่ และเวลา ข้อมูลมีคุณสมบัติต่อเนื่อง เช่น จำนวนรายได้ต่อเดือน (บาท) </a:t>
            </a:r>
            <a:br>
              <a:rPr lang="th-TH" sz="2000" dirty="0" smtClean="0"/>
            </a:br>
            <a:r>
              <a:rPr lang="th-TH" sz="2000" dirty="0" smtClean="0"/>
              <a:t> </a:t>
            </a:r>
            <a:r>
              <a:rPr lang="en-US" sz="2000" dirty="0" smtClean="0"/>
              <a:t>O</a:t>
            </a:r>
            <a:r>
              <a:rPr lang="th-TH" sz="2000" dirty="0" smtClean="0"/>
              <a:t> </a:t>
            </a:r>
            <a:r>
              <a:rPr lang="en-US" sz="2000" dirty="0" smtClean="0"/>
              <a:t>Ordinal </a:t>
            </a:r>
            <a:r>
              <a:rPr lang="th-TH" sz="2000" dirty="0" smtClean="0"/>
              <a:t>คือ มาตรวัดสำหรับตัวเลข ข้อความ วันที่ และเวลา ข้อมูลมีคุณสมบัติที่สามารถจัดอันดับได้ เช่น ระดับความพึงพอใจ (พอใจมาก พอใจ เฉย ๆ ไม่พอใจ ไม่พอใจมาก)</a:t>
            </a:r>
            <a:endParaRPr lang="en-US" sz="2000" dirty="0" smtClean="0"/>
          </a:p>
          <a:p>
            <a:pPr lvl="1">
              <a:buFont typeface="Courier New" pitchFamily="49" charset="0"/>
              <a:buChar char="o"/>
            </a:pPr>
            <a:r>
              <a:rPr lang="th-TH" sz="2000" dirty="0" smtClean="0"/>
              <a:t> </a:t>
            </a:r>
            <a:r>
              <a:rPr lang="en-US" sz="2000" dirty="0" smtClean="0"/>
              <a:t>Nominal</a:t>
            </a:r>
            <a:r>
              <a:rPr lang="th-TH" sz="2000" dirty="0" smtClean="0"/>
              <a:t> คือ มาตรวัดสำหรับตัวเลข ข้อความ วันที่ และเวลา ไม่สามารถเรียงอันดับได้</a:t>
            </a:r>
            <a:endParaRPr lang="en-US" sz="2000" dirty="0" smtClean="0"/>
          </a:p>
          <a:p>
            <a:r>
              <a:rPr lang="en-US" sz="2000" b="1" dirty="0" smtClean="0"/>
              <a:t>Role </a:t>
            </a:r>
            <a:r>
              <a:rPr lang="th-TH" sz="2000" b="1" dirty="0" smtClean="0"/>
              <a:t>คือ บทบาทของตัวแปร </a:t>
            </a:r>
            <a:endParaRPr lang="en-US" sz="2000" b="1" dirty="0" smtClean="0"/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/>
              <a:t> Input </a:t>
            </a:r>
            <a:r>
              <a:rPr lang="th-TH" sz="2000" dirty="0" smtClean="0"/>
              <a:t>คือ ตัวแปรที่มีบทบาทเป็นตัวแปรต้น</a:t>
            </a:r>
            <a:endParaRPr lang="en-US" sz="2000" dirty="0" smtClean="0"/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/>
              <a:t> Target </a:t>
            </a:r>
            <a:r>
              <a:rPr lang="th-TH" sz="2000" dirty="0" smtClean="0"/>
              <a:t>คือ ตัวแปรที่มีบทบาทเป็นตัวแปรตาม</a:t>
            </a:r>
            <a:endParaRPr lang="en-US" sz="2000" dirty="0" smtClean="0"/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/>
              <a:t> Both </a:t>
            </a:r>
            <a:r>
              <a:rPr lang="th-TH" sz="2000" dirty="0" smtClean="0"/>
              <a:t>คือ ตัวแปรที่มีบทบาทเป็นได้ทั้งตัวแปรต้นและตัวแปรตาม</a:t>
            </a:r>
            <a:endParaRPr lang="en-US" sz="2000" dirty="0" smtClean="0"/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/>
              <a:t> None </a:t>
            </a:r>
            <a:r>
              <a:rPr lang="th-TH" sz="2000" dirty="0" smtClean="0"/>
              <a:t>คือ ตัวแปรที่ไม่ได้กำหนดบทบาท</a:t>
            </a:r>
            <a:endParaRPr lang="en-US" sz="2000" dirty="0" smtClean="0"/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/>
              <a:t> Partition </a:t>
            </a:r>
            <a:r>
              <a:rPr lang="th-TH" sz="2000" dirty="0" smtClean="0"/>
              <a:t>คือ ตัวแปรที่มีบทบาทแบ่งข้อมูลให้เป็นกลุ่มที่แตกต่างกัน</a:t>
            </a:r>
            <a:endParaRPr lang="en-US" sz="2000" dirty="0" smtClean="0"/>
          </a:p>
          <a:p>
            <a:pPr lvl="1">
              <a:buFont typeface="Courier New" pitchFamily="49" charset="0"/>
              <a:buChar char="o"/>
            </a:pPr>
            <a:r>
              <a:rPr lang="en-US" sz="2000" dirty="0" smtClean="0"/>
              <a:t> Split </a:t>
            </a:r>
            <a:r>
              <a:rPr lang="th-TH" sz="2000" dirty="0" smtClean="0"/>
              <a:t>คือ ตัวแปรที่สามารถใช้ได้กับ </a:t>
            </a:r>
            <a:r>
              <a:rPr lang="en-US" sz="2000" dirty="0" smtClean="0"/>
              <a:t>IBM SPSS Modeler </a:t>
            </a:r>
            <a:r>
              <a:rPr lang="th-TH" sz="2000" dirty="0" smtClean="0"/>
              <a:t>ซึ่งเป็นโปรแกรมในการสร้างแบบจำลอง เพื่อหาอิทธิพลของตัวแปรต่าง ๆ ที่มีต่อกันทั้งทางตรงและทางอ้อม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642918"/>
            <a:ext cx="74295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2400" b="1" u="sng" dirty="0" smtClean="0"/>
              <a:t>ตัวอย่างการกำหนดตัวแปร</a:t>
            </a:r>
          </a:p>
          <a:p>
            <a:pPr algn="ctr"/>
            <a:endParaRPr lang="en-US" sz="2400" b="1" dirty="0" smtClean="0"/>
          </a:p>
          <a:p>
            <a:r>
              <a:rPr lang="th-TH" sz="2400" b="1" dirty="0" smtClean="0"/>
              <a:t>นักวิจัยการตลาดสำรวจความพึงพอใจของผู้บริโภคต่อผลิตภัณฑ์ของบริษัท ดังนี้</a:t>
            </a:r>
            <a:endParaRPr lang="en-US" sz="2400" b="1" dirty="0" smtClean="0"/>
          </a:p>
          <a:p>
            <a:endParaRPr lang="th-TH" sz="2400" b="1" dirty="0" smtClean="0"/>
          </a:p>
          <a:p>
            <a:r>
              <a:rPr lang="th-TH" sz="2400" b="1" dirty="0" smtClean="0"/>
              <a:t>1. เพศ    </a:t>
            </a:r>
            <a:r>
              <a:rPr lang="en-US" sz="2400" b="1" dirty="0" smtClean="0"/>
              <a:t>O </a:t>
            </a:r>
            <a:r>
              <a:rPr lang="th-TH" sz="2400" b="1" dirty="0" smtClean="0"/>
              <a:t>ชาย    </a:t>
            </a:r>
            <a:r>
              <a:rPr lang="en-US" sz="2400" b="1" dirty="0" smtClean="0"/>
              <a:t>O </a:t>
            </a:r>
            <a:r>
              <a:rPr lang="th-TH" sz="2400" b="1" dirty="0" smtClean="0"/>
              <a:t>หญิง</a:t>
            </a:r>
          </a:p>
          <a:p>
            <a:endParaRPr lang="en-US" sz="2400" b="1" dirty="0" smtClean="0"/>
          </a:p>
          <a:p>
            <a:r>
              <a:rPr lang="th-TH" sz="2400" b="1" dirty="0" smtClean="0"/>
              <a:t>2. ความพึงพอใจต่อสินค้า </a:t>
            </a:r>
            <a:endParaRPr lang="en-US" sz="2400" b="1" dirty="0" smtClean="0"/>
          </a:p>
          <a:p>
            <a:r>
              <a:rPr lang="en-US" sz="2400" b="1" dirty="0" smtClean="0"/>
              <a:t>O </a:t>
            </a:r>
            <a:r>
              <a:rPr lang="th-TH" sz="2400" b="1" dirty="0" smtClean="0"/>
              <a:t>พอใจมาก    </a:t>
            </a:r>
            <a:r>
              <a:rPr lang="en-US" sz="2400" b="1" dirty="0" smtClean="0"/>
              <a:t>O </a:t>
            </a:r>
            <a:r>
              <a:rPr lang="th-TH" sz="2400" b="1" dirty="0" smtClean="0"/>
              <a:t>พอใจ     </a:t>
            </a:r>
            <a:r>
              <a:rPr lang="en-US" sz="2400" b="1" dirty="0" smtClean="0"/>
              <a:t>O </a:t>
            </a:r>
            <a:r>
              <a:rPr lang="th-TH" sz="2400" b="1" dirty="0" smtClean="0"/>
              <a:t>เฉย ๆ   </a:t>
            </a:r>
            <a:r>
              <a:rPr lang="en-US" sz="2400" b="1" dirty="0" smtClean="0"/>
              <a:t>O </a:t>
            </a:r>
            <a:r>
              <a:rPr lang="th-TH" sz="2400" b="1" dirty="0" smtClean="0"/>
              <a:t>ไม่พอใจ    </a:t>
            </a:r>
            <a:r>
              <a:rPr lang="en-US" sz="2400" b="1" dirty="0" smtClean="0"/>
              <a:t>O </a:t>
            </a:r>
            <a:r>
              <a:rPr lang="th-TH" sz="2400" b="1" dirty="0" smtClean="0"/>
              <a:t>ไม่พอใจมาก</a:t>
            </a:r>
          </a:p>
          <a:p>
            <a:endParaRPr lang="th-TH" sz="2400" b="1" dirty="0" smtClean="0"/>
          </a:p>
          <a:p>
            <a:endParaRPr lang="en-US" sz="2400" b="1" dirty="0" smtClean="0"/>
          </a:p>
          <a:p>
            <a:r>
              <a:rPr lang="th-TH" sz="2400" b="1" dirty="0" smtClean="0"/>
              <a:t>3. ความคิดเห็น/ข้อเสนอแนะ</a:t>
            </a:r>
            <a:endParaRPr lang="en-US" sz="2400" b="1" dirty="0" smtClean="0"/>
          </a:p>
          <a:p>
            <a:r>
              <a:rPr lang="th-TH" sz="2400" b="1" dirty="0" smtClean="0"/>
              <a:t>....................................................................................................................</a:t>
            </a:r>
            <a:endParaRPr lang="th-TH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57157" y="1785926"/>
          <a:ext cx="8501123" cy="4743591"/>
        </p:xfrm>
        <a:graphic>
          <a:graphicData uri="http://schemas.openxmlformats.org/drawingml/2006/table">
            <a:tbl>
              <a:tblPr/>
              <a:tblGrid>
                <a:gridCol w="1643074"/>
                <a:gridCol w="1857388"/>
                <a:gridCol w="2428892"/>
                <a:gridCol w="2571769"/>
              </a:tblGrid>
              <a:tr h="15051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คุณสมบัติ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ตัวแปร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272404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เพศ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ความพึงพอใจ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ความคิดเห็น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476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ngsana New"/>
                          <a:ea typeface="Calibri"/>
                        </a:rPr>
                        <a:t>Name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เพศ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ความพึงพอใจ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ข้อเสนอแนะ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1037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ngsana New"/>
                          <a:ea typeface="Calibri"/>
                        </a:rPr>
                        <a:t>Type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ngsana New"/>
                          <a:ea typeface="Calibri"/>
                        </a:rPr>
                        <a:t>Numeric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ngsana New"/>
                          <a:ea typeface="Calibri"/>
                        </a:rPr>
                        <a:t>Numeric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ngsana New"/>
                          <a:ea typeface="Calibri"/>
                        </a:rPr>
                        <a:t>String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ngsana New"/>
                          <a:ea typeface="Calibri"/>
                        </a:rPr>
                        <a:t>Width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ngsana New"/>
                          <a:ea typeface="Calibri"/>
                        </a:rPr>
                        <a:t>8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ngsana New"/>
                          <a:ea typeface="Calibri"/>
                        </a:rPr>
                        <a:t>8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ngsana New"/>
                          <a:ea typeface="Calibri"/>
                        </a:rPr>
                        <a:t>100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ngsana New"/>
                          <a:ea typeface="Calibri"/>
                        </a:rPr>
                        <a:t>Decimals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ngsana New"/>
                          <a:ea typeface="Calibri"/>
                        </a:rPr>
                        <a:t>0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ngsana New"/>
                          <a:ea typeface="Calibri"/>
                        </a:rPr>
                        <a:t>0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ngsana New"/>
                          <a:ea typeface="Calibri"/>
                        </a:rPr>
                        <a:t>0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2375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ngsana New"/>
                          <a:ea typeface="Calibri"/>
                        </a:rPr>
                        <a:t>Label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เพศ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ความพึงพอใจ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ข้อเสนอแนะ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52593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ngsana New"/>
                          <a:ea typeface="Calibri"/>
                        </a:rPr>
                        <a:t>Value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          1 </a:t>
                      </a:r>
                      <a:r>
                        <a:rPr lang="en-US" sz="1800" b="1" dirty="0">
                          <a:latin typeface="Angsana New"/>
                          <a:ea typeface="Calibri"/>
                        </a:rPr>
                        <a:t>= </a:t>
                      </a:r>
                      <a:r>
                        <a:rPr lang="th-TH" sz="1800" b="1" dirty="0">
                          <a:latin typeface="Angsana New"/>
                          <a:ea typeface="Calibri"/>
                        </a:rPr>
                        <a:t>เพศ</a:t>
                      </a:r>
                      <a:r>
                        <a:rPr lang="th-TH" sz="1800" b="1" dirty="0" smtClean="0">
                          <a:latin typeface="Angsana New"/>
                          <a:ea typeface="Calibri"/>
                        </a:rPr>
                        <a:t>ชาย</a:t>
                      </a:r>
                      <a:endParaRPr lang="en-US" sz="1800" b="1" dirty="0" smtClean="0">
                        <a:latin typeface="Angsana New"/>
                        <a:ea typeface="Calibri"/>
                      </a:endParaRPr>
                    </a:p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Angsana New"/>
                          <a:ea typeface="Calibri"/>
                        </a:rPr>
                        <a:t>          2 </a:t>
                      </a:r>
                      <a:r>
                        <a:rPr lang="en-US" sz="1800" b="1" dirty="0">
                          <a:latin typeface="Angsana New"/>
                          <a:ea typeface="Calibri"/>
                        </a:rPr>
                        <a:t>= </a:t>
                      </a:r>
                      <a:r>
                        <a:rPr lang="th-TH" sz="1800" b="1" dirty="0">
                          <a:latin typeface="Angsana New"/>
                          <a:ea typeface="Calibri"/>
                        </a:rPr>
                        <a:t>เพศหญิง 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          </a:t>
                      </a:r>
                      <a:r>
                        <a:rPr lang="en-US" sz="1800" b="1" dirty="0">
                          <a:latin typeface="Angsana New"/>
                          <a:ea typeface="Calibri"/>
                        </a:rPr>
                        <a:t>1 =</a:t>
                      </a:r>
                      <a:r>
                        <a:rPr lang="th-TH" sz="1800" b="1" dirty="0">
                          <a:latin typeface="Angsana New"/>
                          <a:ea typeface="Calibri"/>
                        </a:rPr>
                        <a:t> ไม่พึงพอใจมาก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          </a:t>
                      </a:r>
                      <a:r>
                        <a:rPr lang="en-US" sz="1800" b="1" dirty="0">
                          <a:latin typeface="Angsana New"/>
                          <a:ea typeface="Calibri"/>
                        </a:rPr>
                        <a:t>2 =</a:t>
                      </a:r>
                      <a:r>
                        <a:rPr lang="th-TH" sz="1800" b="1" dirty="0">
                          <a:latin typeface="Angsana New"/>
                          <a:ea typeface="Calibri"/>
                        </a:rPr>
                        <a:t> ไม่พึงพอใจ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          </a:t>
                      </a:r>
                      <a:r>
                        <a:rPr lang="en-US" sz="1800" b="1" dirty="0">
                          <a:latin typeface="Angsana New"/>
                          <a:ea typeface="Calibri"/>
                        </a:rPr>
                        <a:t>3 =</a:t>
                      </a:r>
                      <a:r>
                        <a:rPr lang="th-TH" sz="1800" b="1" dirty="0">
                          <a:latin typeface="Angsana New"/>
                          <a:ea typeface="Calibri"/>
                        </a:rPr>
                        <a:t> เฉย ๆ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          </a:t>
                      </a:r>
                      <a:r>
                        <a:rPr lang="en-US" sz="1800" b="1" dirty="0">
                          <a:latin typeface="Angsana New"/>
                          <a:ea typeface="Calibri"/>
                        </a:rPr>
                        <a:t>4 =</a:t>
                      </a:r>
                      <a:r>
                        <a:rPr lang="th-TH" sz="1800" b="1" dirty="0">
                          <a:latin typeface="Angsana New"/>
                          <a:ea typeface="Calibri"/>
                        </a:rPr>
                        <a:t> พอใจ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          </a:t>
                      </a:r>
                      <a:r>
                        <a:rPr lang="en-US" sz="1800" b="1" dirty="0">
                          <a:latin typeface="Angsana New"/>
                          <a:ea typeface="Calibri"/>
                        </a:rPr>
                        <a:t>5 =</a:t>
                      </a:r>
                      <a:r>
                        <a:rPr lang="th-TH" sz="1800" b="1" dirty="0">
                          <a:latin typeface="Angsana New"/>
                          <a:ea typeface="Calibri"/>
                        </a:rPr>
                        <a:t> พอใจมาก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ngsana New"/>
                          <a:ea typeface="Calibri"/>
                        </a:rPr>
                        <a:t>None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ngsana New"/>
                          <a:ea typeface="Calibri"/>
                        </a:rPr>
                        <a:t>Missing Value 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ngsana New"/>
                          <a:ea typeface="Calibri"/>
                        </a:rPr>
                        <a:t>None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ngsana New"/>
                          <a:ea typeface="Calibri"/>
                        </a:rPr>
                        <a:t>None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ngsana New"/>
                          <a:ea typeface="Calibri"/>
                        </a:rPr>
                        <a:t>None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ngsana New"/>
                          <a:ea typeface="Calibri"/>
                        </a:rPr>
                        <a:t>Column 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ngsana New"/>
                          <a:ea typeface="Calibri"/>
                        </a:rPr>
                        <a:t>8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ngsana New"/>
                          <a:ea typeface="Calibri"/>
                        </a:rPr>
                        <a:t>15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ngsana New"/>
                          <a:ea typeface="Calibri"/>
                        </a:rPr>
                        <a:t>30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519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ngsana New"/>
                          <a:ea typeface="Calibri"/>
                        </a:rPr>
                        <a:t>Align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ngsana New"/>
                          <a:ea typeface="Calibri"/>
                        </a:rPr>
                        <a:t>Left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ngsana New"/>
                          <a:ea typeface="Calibri"/>
                        </a:rPr>
                        <a:t>Left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ngsana New"/>
                          <a:ea typeface="Calibri"/>
                        </a:rPr>
                        <a:t>Left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037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ngsana New"/>
                          <a:ea typeface="Calibri"/>
                        </a:rPr>
                        <a:t>Measure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ngsana New"/>
                          <a:ea typeface="Calibri"/>
                        </a:rPr>
                        <a:t>Nominal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ngsana New"/>
                          <a:ea typeface="Calibri"/>
                        </a:rPr>
                        <a:t>Ordinal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ngsana New"/>
                          <a:ea typeface="Calibri"/>
                        </a:rPr>
                        <a:t>Nominal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037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ngsana New"/>
                          <a:ea typeface="Calibri"/>
                        </a:rPr>
                        <a:t>Role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ngsana New"/>
                          <a:ea typeface="Calibri"/>
                        </a:rPr>
                        <a:t>Input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ngsana New"/>
                          <a:ea typeface="Calibri"/>
                        </a:rPr>
                        <a:t>Target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ngsana New"/>
                          <a:ea typeface="Calibri"/>
                        </a:rPr>
                        <a:t>Target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48381" marR="48381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" name="Picture 2" descr="9-1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222" y="316477"/>
            <a:ext cx="8358182" cy="1326573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357422" y="2571744"/>
            <a:ext cx="1143008" cy="35719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Oval 4"/>
          <p:cNvSpPr/>
          <p:nvPr/>
        </p:nvSpPr>
        <p:spPr>
          <a:xfrm>
            <a:off x="4500562" y="2571744"/>
            <a:ext cx="1143008" cy="35719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Oval 5"/>
          <p:cNvSpPr/>
          <p:nvPr/>
        </p:nvSpPr>
        <p:spPr>
          <a:xfrm>
            <a:off x="2071670" y="3714752"/>
            <a:ext cx="1571636" cy="78581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Oval 6"/>
          <p:cNvSpPr/>
          <p:nvPr/>
        </p:nvSpPr>
        <p:spPr>
          <a:xfrm>
            <a:off x="3714744" y="3714752"/>
            <a:ext cx="2214578" cy="135732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Oval 7"/>
          <p:cNvSpPr/>
          <p:nvPr/>
        </p:nvSpPr>
        <p:spPr>
          <a:xfrm>
            <a:off x="7000892" y="3714752"/>
            <a:ext cx="1143008" cy="35719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Oval 8"/>
          <p:cNvSpPr/>
          <p:nvPr/>
        </p:nvSpPr>
        <p:spPr>
          <a:xfrm>
            <a:off x="7000892" y="2571744"/>
            <a:ext cx="1143008" cy="35719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35445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9</a:t>
            </a:r>
            <a:r>
              <a:rPr lang="th-TH" sz="3200" b="1" dirty="0" smtClean="0">
                <a:solidFill>
                  <a:schemeClr val="bg1"/>
                </a:solidFill>
              </a:rPr>
              <a:t>.2 การเตรียมและบันทึกข้อมูล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98902" y="600055"/>
            <a:ext cx="2286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9.2.3 การบันทึกข้อมูล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5786" y="1285860"/>
            <a:ext cx="49103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การบันทึกข้อมูลและการปรับเปลี่ยนมุมมองข้อมูล</a:t>
            </a:r>
            <a:endParaRPr lang="en-US" sz="2800" b="1" dirty="0" smtClean="0"/>
          </a:p>
        </p:txBody>
      </p:sp>
      <p:pic>
        <p:nvPicPr>
          <p:cNvPr id="7" name="Picture 6" descr="9-12-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3257986"/>
            <a:ext cx="3650728" cy="2571768"/>
          </a:xfrm>
          <a:prstGeom prst="rect">
            <a:avLst/>
          </a:prstGeom>
        </p:spPr>
      </p:pic>
      <p:pic>
        <p:nvPicPr>
          <p:cNvPr id="9" name="Picture 8" descr="9-12-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8642" y="3257986"/>
            <a:ext cx="4415358" cy="2599906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>
            <a:off x="4286248" y="4400994"/>
            <a:ext cx="571504" cy="9286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2" name="Picture 11" descr="9-12-1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7224" y="1857364"/>
            <a:ext cx="8072462" cy="800055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7000892" y="1857364"/>
            <a:ext cx="1071570" cy="10001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24112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9.3 การจัดการข้อมูล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14896" y="600055"/>
            <a:ext cx="35702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9.3.1 การจัดการกับข้อมูลที่ขาดหาย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5786" y="1285860"/>
            <a:ext cx="30364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การจัดการกับข้อมูลที่ขาดหาย</a:t>
            </a:r>
            <a:endParaRPr lang="en-US" sz="2800" b="1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1026046" y="1824327"/>
            <a:ext cx="36888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ขั้นที่ 1 การระบุประเภทของข้อมูลขาดหาย </a:t>
            </a:r>
            <a:endParaRPr lang="th-TH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357290" y="2262271"/>
            <a:ext cx="7800533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400" b="1" dirty="0" smtClean="0"/>
              <a:t> ข้อมูลขาดหายแบบสามารถละเลยได้ </a:t>
            </a:r>
            <a:r>
              <a:rPr lang="en-US" sz="2400" b="1" dirty="0" smtClean="0"/>
              <a:t>(Ignorable missing data) </a:t>
            </a:r>
            <a:r>
              <a:rPr lang="th-TH" sz="2400" dirty="0" smtClean="0"/>
              <a:t>คือ</a:t>
            </a:r>
            <a:r>
              <a:rPr lang="th-TH" sz="2400" b="1" dirty="0" smtClean="0"/>
              <a:t> </a:t>
            </a:r>
            <a:r>
              <a:rPr lang="th-TH" sz="2400" dirty="0" smtClean="0"/>
              <a:t>ข้อมูลขาดหาย</a:t>
            </a:r>
            <a:br>
              <a:rPr lang="th-TH" sz="2400" dirty="0" smtClean="0"/>
            </a:br>
            <a:r>
              <a:rPr lang="th-TH" sz="2400" dirty="0" smtClean="0"/>
              <a:t>     ที่เกิดจากข้อจำกัดหรือหรือเหตุสุดวิสัย เช่น การสำรวจความพึงพอใจของการใช้</a:t>
            </a:r>
            <a:br>
              <a:rPr lang="th-TH" sz="2400" dirty="0" smtClean="0"/>
            </a:br>
            <a:r>
              <a:rPr lang="th-TH" sz="2400" dirty="0" smtClean="0"/>
              <a:t>     บริการส่วนต่าง ๆ ของโรงแรม ผู้ใช้บริการบางคนไม่ได้ใช้สระว่ายน้ำ ดังนั้นจึงไม่ตอบ</a:t>
            </a:r>
            <a:br>
              <a:rPr lang="th-TH" sz="2400" dirty="0" smtClean="0"/>
            </a:br>
            <a:r>
              <a:rPr lang="th-TH" sz="2400" dirty="0" smtClean="0"/>
              <a:t>     คำถามข้อ ความพึงพอใจของการใช้บริการสระว่ายน้ำ </a:t>
            </a:r>
            <a:br>
              <a:rPr lang="th-TH" sz="2400" dirty="0" smtClean="0"/>
            </a:br>
            <a:r>
              <a:rPr lang="th-TH" sz="2400" dirty="0" smtClean="0"/>
              <a:t>     บางกรณีที่เหตุการณ์มีความผิดปกติ ทำให้ข้อมูลมีความผิดปกติ เช่น การเกิดโรคติดต่อ</a:t>
            </a:r>
            <a:br>
              <a:rPr lang="th-TH" sz="2400" dirty="0" smtClean="0"/>
            </a:br>
            <a:r>
              <a:rPr lang="th-TH" sz="2400" dirty="0" smtClean="0"/>
              <a:t>     </a:t>
            </a:r>
            <a:r>
              <a:rPr lang="en-US" sz="2400" dirty="0" smtClean="0"/>
              <a:t>MERS </a:t>
            </a:r>
            <a:r>
              <a:rPr lang="th-TH" sz="2400" dirty="0" smtClean="0"/>
              <a:t>ที่ประเทศเกาหลีใต้ หากมีการสำรวจทัศนคติต่อการท่องเที่ยวประเทศเกาหลี ย่อมได้</a:t>
            </a:r>
            <a:br>
              <a:rPr lang="th-TH" sz="2400" dirty="0" smtClean="0"/>
            </a:br>
            <a:r>
              <a:rPr lang="th-TH" sz="2400" dirty="0" smtClean="0"/>
              <a:t>    ผลที่ผิดปกติ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24112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9.3 การจัดการข้อมูล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14896" y="600055"/>
            <a:ext cx="35702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9.3.1 การจัดการกับข้อมูลที่ขาดหาย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5786" y="1285860"/>
            <a:ext cx="30364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การจัดการกับข้อมูลที่ขาดหาย</a:t>
            </a:r>
            <a:endParaRPr lang="en-US" sz="2800" b="1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1026046" y="1824327"/>
            <a:ext cx="36888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ขั้นที่ 1 การระบุประเภทของข้อมูลขาดหาย </a:t>
            </a:r>
            <a:endParaRPr lang="th-TH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357290" y="2262271"/>
            <a:ext cx="7568097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400" b="1" dirty="0" smtClean="0"/>
              <a:t>  ข้อมูลขาดหายที่ไม่สามารถละเลยได้ </a:t>
            </a:r>
            <a:r>
              <a:rPr lang="en-US" sz="2400" b="1" dirty="0" smtClean="0"/>
              <a:t>(Missing data processes that are not ignorable)</a:t>
            </a:r>
            <a:r>
              <a:rPr lang="en-US" sz="2400" dirty="0" smtClean="0"/>
              <a:t> </a:t>
            </a:r>
            <a:r>
              <a:rPr lang="th-TH" sz="2400" dirty="0" smtClean="0"/>
              <a:t/>
            </a:r>
            <a:br>
              <a:rPr lang="th-TH" sz="2400" dirty="0" smtClean="0"/>
            </a:br>
            <a:r>
              <a:rPr lang="th-TH" sz="2400" dirty="0" smtClean="0"/>
              <a:t>    คือ ข้อมูลขาดหายที่ไม่ได้เกิดจากเหตุสุดวิสัย ได้แก่ </a:t>
            </a:r>
            <a:br>
              <a:rPr lang="th-TH" sz="2400" dirty="0" smtClean="0"/>
            </a:br>
            <a:r>
              <a:rPr lang="th-TH" sz="2400" dirty="0" smtClean="0"/>
              <a:t>        - ข้อมูลขาดหายที่เกิดจากกระบวนการที่รู้เหตุผล เช่น การลงรหัสข้อมูลผิดพลาด </a:t>
            </a:r>
            <a:br>
              <a:rPr lang="th-TH" sz="2400" dirty="0" smtClean="0"/>
            </a:br>
            <a:r>
              <a:rPr lang="th-TH" sz="2400" dirty="0" smtClean="0"/>
              <a:t>           การไม่ควบคุมการเก็บข้อมูลให้มีความครบถ้วน  </a:t>
            </a:r>
            <a:br>
              <a:rPr lang="th-TH" sz="2400" dirty="0" smtClean="0"/>
            </a:br>
            <a:r>
              <a:rPr lang="th-TH" sz="2400" dirty="0" smtClean="0"/>
              <a:t>       - ข้อมูลขาดหายที่เกิดจากกระบวนการที่ไม่รู้เหตุผล เช่น ผู้ให้ข้อมูลไม่ยอมให้ข้อมูล </a:t>
            </a:r>
            <a:br>
              <a:rPr lang="th-TH" sz="2400" dirty="0" smtClean="0"/>
            </a:br>
            <a:endParaRPr lang="th-TH" sz="2400" dirty="0" smtClean="0"/>
          </a:p>
          <a:p>
            <a:r>
              <a:rPr lang="th-TH" sz="2400" b="1" dirty="0" smtClean="0"/>
              <a:t>ข้อมูลขาดหายประเภทนี้นักวิจัยการตลาดต้องดำเนินการแก้ไข ไม่สามารถละเลยได้</a:t>
            </a:r>
            <a:endParaRPr lang="en-US" sz="2400" b="1" dirty="0" smtClean="0"/>
          </a:p>
          <a:p>
            <a:pPr lvl="0">
              <a:buFont typeface="Courier New" pitchFamily="49" charset="0"/>
              <a:buChar char="o"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24112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9.3 การจัดการข้อมูล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14896" y="600055"/>
            <a:ext cx="35702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9.3.1 การจัดการกับข้อมูลที่ขาดหาย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5786" y="1285860"/>
            <a:ext cx="30364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การจัดการกับข้อมูลที่ขาดหาย</a:t>
            </a:r>
            <a:endParaRPr lang="en-US" sz="2800" b="1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1026046" y="1824327"/>
            <a:ext cx="45913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ขั้นที่ 2 การระบุขอบเขตหรือขนาดของข้อมูลขาดหาย</a:t>
            </a:r>
            <a:r>
              <a:rPr lang="th-TH" sz="2400" dirty="0" smtClean="0"/>
              <a:t> </a:t>
            </a:r>
            <a:endParaRPr lang="th-TH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142976" y="2262271"/>
            <a:ext cx="78181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400" b="1" dirty="0" smtClean="0"/>
              <a:t>  การหาจำนวนข้อมูลขาดหาย </a:t>
            </a:r>
            <a:r>
              <a:rPr lang="th-TH" sz="2400" dirty="0" smtClean="0"/>
              <a:t>หากข้อมูลขาดหายน้อยกว่าร้อยละ 10 จึงจะสามารถละเลยได้ </a:t>
            </a:r>
            <a:endParaRPr lang="th-TH" sz="2400" b="1" dirty="0" smtClean="0"/>
          </a:p>
          <a:p>
            <a:pPr>
              <a:buFont typeface="Courier New" pitchFamily="49" charset="0"/>
              <a:buChar char="o"/>
            </a:pPr>
            <a:r>
              <a:rPr lang="th-TH" sz="2400" b="1" dirty="0" smtClean="0"/>
              <a:t>  การหารูปแบบของข้อมูลขาดหาย </a:t>
            </a:r>
            <a:r>
              <a:rPr lang="th-TH" sz="2400" dirty="0" smtClean="0"/>
              <a:t>ข้อมูลขาดหายดังกล่าวต้องเกิดขึ้นแบบสุ่ม </a:t>
            </a:r>
            <a:br>
              <a:rPr lang="th-TH" sz="2400" dirty="0" smtClean="0"/>
            </a:br>
            <a:r>
              <a:rPr lang="th-TH" sz="2400" dirty="0" smtClean="0"/>
              <a:t>     จึงจะสามารถละเลยได้ </a:t>
            </a:r>
            <a:endParaRPr lang="en-U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24112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9.3 การจัดการข้อมูล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14896" y="600055"/>
            <a:ext cx="35702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9.3.1 การจัดการกับข้อมูลที่ขาดหาย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5786" y="1285860"/>
            <a:ext cx="30364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การจัดการกับข้อมูลที่ขาดหาย</a:t>
            </a:r>
            <a:endParaRPr lang="en-US" sz="2800" b="1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1026046" y="1824327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ขั้นที่ 3 การวินิจฉัยการกระจายตัวแบบสุ่มของข้อมูลขาดหาย</a:t>
            </a:r>
            <a:endParaRPr lang="th-TH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142976" y="2262271"/>
            <a:ext cx="769313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400" b="1" dirty="0" smtClean="0"/>
              <a:t>  การขาดหายแบบสุ่ม </a:t>
            </a:r>
            <a:r>
              <a:rPr lang="en-US" sz="2400" b="1" dirty="0" smtClean="0"/>
              <a:t>(Missing At Random: MAR)</a:t>
            </a:r>
            <a:r>
              <a:rPr lang="th-TH" sz="2400" b="1" dirty="0" smtClean="0"/>
              <a:t> </a:t>
            </a:r>
            <a:r>
              <a:rPr lang="th-TH" sz="2400" dirty="0" smtClean="0"/>
              <a:t>ข้อมูลขาดหาย </a:t>
            </a:r>
            <a:r>
              <a:rPr lang="en-US" sz="2400" dirty="0" smtClean="0"/>
              <a:t>Y </a:t>
            </a:r>
            <a:r>
              <a:rPr lang="th-TH" sz="2400" dirty="0" smtClean="0"/>
              <a:t>จะเกิดขึ้นแบบสุ่ม</a:t>
            </a:r>
          </a:p>
          <a:p>
            <a:r>
              <a:rPr lang="th-TH" sz="2400" dirty="0" smtClean="0"/>
              <a:t>     ในแต่ละตัวแปร </a:t>
            </a:r>
            <a:r>
              <a:rPr lang="en-US" sz="2400" dirty="0" smtClean="0"/>
              <a:t>X </a:t>
            </a:r>
            <a:r>
              <a:rPr lang="th-TH" sz="2400" dirty="0" smtClean="0"/>
              <a:t>แต่หากพิจารณาเฉพาะข้อมูลขาดหาย </a:t>
            </a:r>
            <a:r>
              <a:rPr lang="en-US" sz="2400" dirty="0" smtClean="0"/>
              <a:t>Y </a:t>
            </a:r>
            <a:r>
              <a:rPr lang="th-TH" sz="2400" dirty="0" smtClean="0"/>
              <a:t>จะพบว่าไม่เป็นแบบสุ่ม </a:t>
            </a:r>
          </a:p>
          <a:p>
            <a:r>
              <a:rPr lang="th-TH" sz="2400" dirty="0" smtClean="0"/>
              <a:t>      เช่น การศึกษาพฤติกรรมการเสียภาษีของผู้มีรายมากกับผู้มีรายได้น้อย อาจพบว่า </a:t>
            </a:r>
          </a:p>
          <a:p>
            <a:r>
              <a:rPr lang="th-TH" sz="2400" dirty="0" smtClean="0"/>
              <a:t>     ข้อมูลขาดหายมีการกระจายตัวแบบสุ่มทั้งในกลุ่มผู้มีรายได้มากและผู้มีรายได้น้อย </a:t>
            </a:r>
          </a:p>
          <a:p>
            <a:r>
              <a:rPr lang="th-TH" sz="2400" dirty="0" smtClean="0"/>
              <a:t>     แต่ในกลุ่มผู้มีรายได้มากมีแนวโน้มที่จะไม่ตอบคำถามมากกว่าผู้มีรายได้น้อย </a:t>
            </a:r>
            <a:endParaRPr lang="en-US" sz="2400" b="1" dirty="0" smtClean="0"/>
          </a:p>
          <a:p>
            <a:pPr>
              <a:buFont typeface="Courier New" pitchFamily="49" charset="0"/>
              <a:buChar char="o"/>
            </a:pPr>
            <a:endParaRPr lang="th-TH" sz="2400" b="1" dirty="0" smtClean="0"/>
          </a:p>
          <a:p>
            <a:pPr>
              <a:buFont typeface="Courier New" pitchFamily="49" charset="0"/>
              <a:buChar char="o"/>
            </a:pPr>
            <a:r>
              <a:rPr lang="th-TH" sz="2400" b="1" dirty="0" smtClean="0"/>
              <a:t> การขาดหายแบบสุ่มอย่างสมบูรณ์ (</a:t>
            </a:r>
            <a:r>
              <a:rPr lang="en-US" sz="2400" b="1" dirty="0" smtClean="0"/>
              <a:t>Missing Completely At Random: MCAR)</a:t>
            </a:r>
            <a:r>
              <a:rPr lang="th-TH" sz="2400" dirty="0" smtClean="0"/>
              <a:t> คือ  </a:t>
            </a:r>
          </a:p>
          <a:p>
            <a:r>
              <a:rPr lang="th-TH" sz="2400" dirty="0" smtClean="0"/>
              <a:t>    รูปแบบของข้อมูลที่ขาดหายเป็นแบบสุ่ม โดยที่ข้อมูลที่ขาดหายไม่ขึ้นกับทั้งโครงสร้าง</a:t>
            </a:r>
          </a:p>
          <a:p>
            <a:r>
              <a:rPr lang="th-TH" sz="2400" dirty="0" smtClean="0"/>
              <a:t>    ของข้อมูลและข้อมูลที่ขาดหายทั้งหมด </a:t>
            </a:r>
          </a:p>
          <a:p>
            <a:r>
              <a:rPr lang="th-TH" sz="2400" dirty="0" smtClean="0"/>
              <a:t>    เช่น การศึกษาพฤติกรรมการเสียภาษีของผู้มีรายได้ต่างกัน พบว่า ข้อมูลขาดหายมี</a:t>
            </a:r>
          </a:p>
          <a:p>
            <a:r>
              <a:rPr lang="th-TH" sz="2400" dirty="0" smtClean="0"/>
              <a:t>    การกระจายตัวแบบสุ่มทั้งในกลุ่มผู้มีรายได้สูงและผู้มีรายได้น้อยเหมือนกัน </a:t>
            </a:r>
          </a:p>
          <a:p>
            <a:r>
              <a:rPr lang="th-TH" sz="2400" dirty="0" smtClean="0"/>
              <a:t>    ดังนั้นการดำเนินการกับข้อมูลขาดหายจึงสามารถทำได้โดยไม่ต้องคำนึงถึงปัจจัยด้านรายได้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24112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9.3 การจัดการข้อมูล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14896" y="600055"/>
            <a:ext cx="35702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9.3.1 การจัดการกับข้อมูลที่ขาดหาย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5786" y="1285860"/>
            <a:ext cx="30364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การจัดการกับข้อมูลที่ขาดหาย</a:t>
            </a:r>
            <a:endParaRPr lang="en-US" sz="2800" b="1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1026046" y="1824327"/>
            <a:ext cx="2614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/>
              <a:t>ขั้นที่ 4 การเลือกวิธีเติมข้อมูล</a:t>
            </a:r>
            <a:r>
              <a:rPr lang="th-TH" sz="2400" dirty="0" smtClean="0"/>
              <a:t> </a:t>
            </a:r>
            <a:endParaRPr lang="th-TH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142976" y="2262271"/>
            <a:ext cx="7930376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400" b="1" dirty="0" smtClean="0"/>
              <a:t> การเก็บข้อมูลเพิ่มเติม </a:t>
            </a: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/>
              <a:t> การตัดทิ้ง</a:t>
            </a:r>
            <a:r>
              <a:rPr lang="th-TH" sz="2400" dirty="0" smtClean="0"/>
              <a:t> เช่น การตัดข้อมูลที่พบว่ามีข้อมูลขาดหายออก  (</a:t>
            </a:r>
            <a:r>
              <a:rPr lang="en-US" sz="2400" dirty="0" err="1" smtClean="0"/>
              <a:t>Listwise</a:t>
            </a:r>
            <a:r>
              <a:rPr lang="en-US" sz="2400" dirty="0" smtClean="0"/>
              <a:t> deletion</a:t>
            </a:r>
            <a:r>
              <a:rPr lang="th-TH" sz="2400" dirty="0" smtClean="0"/>
              <a:t>)</a:t>
            </a:r>
            <a:br>
              <a:rPr lang="th-TH" sz="2400" dirty="0" smtClean="0"/>
            </a:br>
            <a:r>
              <a:rPr lang="th-TH" sz="2400" dirty="0" smtClean="0"/>
              <a:t>      หรือ การวิเคราะห์ข้อมูลโดยใช้เฉพาะข้อมูลที่มีอยู่ (</a:t>
            </a:r>
            <a:r>
              <a:rPr lang="en-US" sz="2400" dirty="0" err="1" smtClean="0"/>
              <a:t>Pairwise</a:t>
            </a:r>
            <a:r>
              <a:rPr lang="en-US" sz="2400" dirty="0" smtClean="0"/>
              <a:t> deletion</a:t>
            </a:r>
            <a:r>
              <a:rPr lang="th-TH" sz="2400" dirty="0" smtClean="0"/>
              <a:t>)</a:t>
            </a:r>
            <a:endParaRPr lang="en-US" sz="2400" dirty="0" smtClean="0"/>
          </a:p>
          <a:p>
            <a:pPr>
              <a:buFont typeface="Courier New" pitchFamily="49" charset="0"/>
              <a:buChar char="o"/>
            </a:pPr>
            <a:r>
              <a:rPr lang="th-TH" sz="2400" dirty="0" smtClean="0"/>
              <a:t> </a:t>
            </a:r>
            <a:r>
              <a:rPr lang="th-TH" sz="2400" b="1" dirty="0" smtClean="0"/>
              <a:t>การแทนค่าข้อมูลขาดหาย </a:t>
            </a:r>
          </a:p>
          <a:p>
            <a:pPr lvl="1">
              <a:buFont typeface="Courier New" pitchFamily="49" charset="0"/>
              <a:buChar char="o"/>
            </a:pPr>
            <a:r>
              <a:rPr lang="th-TH" sz="2400" b="1" dirty="0" smtClean="0"/>
              <a:t> การแทนค่าด้วยข้อมูลเดียว (</a:t>
            </a:r>
            <a:r>
              <a:rPr lang="en-US" sz="2400" b="1" dirty="0" smtClean="0"/>
              <a:t>Single imputation</a:t>
            </a:r>
            <a:r>
              <a:rPr lang="th-TH" sz="2400" b="1" dirty="0" smtClean="0"/>
              <a:t>) </a:t>
            </a:r>
            <a:r>
              <a:rPr lang="th-TH" sz="2400" dirty="0" smtClean="0"/>
              <a:t>เช่น ใช้ค่าเฉลี่ย</a:t>
            </a:r>
          </a:p>
          <a:p>
            <a:pPr lvl="1">
              <a:buFont typeface="Courier New" pitchFamily="49" charset="0"/>
              <a:buChar char="o"/>
            </a:pPr>
            <a:r>
              <a:rPr lang="th-TH" sz="2400" b="1" dirty="0" smtClean="0"/>
              <a:t> การแทนค่าจากการพยากรณ์ (</a:t>
            </a:r>
            <a:r>
              <a:rPr lang="en-US" sz="2400" b="1" dirty="0" smtClean="0"/>
              <a:t>Regression Imputation</a:t>
            </a:r>
            <a:r>
              <a:rPr lang="th-TH" sz="2400" b="1" dirty="0" smtClean="0"/>
              <a:t>)</a:t>
            </a:r>
            <a:r>
              <a:rPr lang="th-TH" sz="2400" dirty="0" smtClean="0"/>
              <a:t>ได้แก่ </a:t>
            </a:r>
            <a:br>
              <a:rPr lang="th-TH" sz="2400" dirty="0" smtClean="0"/>
            </a:br>
            <a:r>
              <a:rPr lang="th-TH" sz="2400" dirty="0" smtClean="0"/>
              <a:t>     การใช้เทคนิคการวิเคราะห์ความถดถอยเชิงพหุเพื่อพยากรณ์ค่าของข้อมูลขาดหาย </a:t>
            </a:r>
          </a:p>
          <a:p>
            <a:pPr>
              <a:buFont typeface="Courier New" pitchFamily="49" charset="0"/>
              <a:buChar char="o"/>
            </a:pPr>
            <a:r>
              <a:rPr lang="th-TH" sz="2400" dirty="0" smtClean="0"/>
              <a:t> </a:t>
            </a:r>
            <a:r>
              <a:rPr lang="th-TH" sz="2400" b="1" dirty="0" smtClean="0"/>
              <a:t>เทคนิคการดำเนินการกับข้อมูลขาดหายโดยใช้การคำนวณที่ซับซ้อน เช่น </a:t>
            </a:r>
          </a:p>
          <a:p>
            <a:r>
              <a:rPr lang="th-TH" sz="2400" dirty="0" smtClean="0"/>
              <a:t>     </a:t>
            </a:r>
            <a:r>
              <a:rPr lang="en-US" sz="2400" dirty="0" smtClean="0"/>
              <a:t>Maximum likelihood estimation, Expectation-maximization algorithm, Multiple Imputation,</a:t>
            </a:r>
          </a:p>
          <a:p>
            <a:r>
              <a:rPr lang="en-US" sz="2400" dirty="0" smtClean="0"/>
              <a:t>      Full information maximum-likelihood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9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585810"/>
            <a:ext cx="8763000" cy="60579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44" y="129581"/>
            <a:ext cx="19736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โปรแกรม </a:t>
            </a:r>
            <a:r>
              <a:rPr lang="en-US" sz="3200" b="1" dirty="0" err="1" smtClean="0"/>
              <a:t>Stata</a:t>
            </a:r>
            <a:r>
              <a:rPr lang="th-TH" sz="3200" b="1" dirty="0" smtClean="0"/>
              <a:t> </a:t>
            </a:r>
            <a:endParaRPr lang="en-US" sz="3200" b="1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68242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9.3.2 การสร้างตัวแปรใหม่จากตัวแปรเดิม</a:t>
            </a:r>
            <a:endParaRPr lang="th-TH" sz="32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สร้างไฟล์ข้อมูล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1472" y="1000108"/>
            <a:ext cx="78581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h-TH" sz="2400" b="1" dirty="0" smtClean="0"/>
              <a:t>1. เพศ       </a:t>
            </a:r>
            <a:r>
              <a:rPr lang="en-US" sz="2400" b="1" dirty="0" smtClean="0">
                <a:sym typeface="Wingdings"/>
              </a:rPr>
              <a:t></a:t>
            </a:r>
            <a:r>
              <a:rPr lang="en-US" sz="2400" b="1" dirty="0" smtClean="0"/>
              <a:t> </a:t>
            </a:r>
            <a:r>
              <a:rPr lang="th-TH" sz="2400" b="1" dirty="0" smtClean="0"/>
              <a:t>ชาย    </a:t>
            </a:r>
            <a:r>
              <a:rPr lang="en-US" sz="2400" b="1" dirty="0" smtClean="0">
                <a:sym typeface="Wingdings"/>
              </a:rPr>
              <a:t></a:t>
            </a:r>
            <a:r>
              <a:rPr lang="en-US" sz="2400" b="1" dirty="0" smtClean="0"/>
              <a:t> </a:t>
            </a:r>
            <a:r>
              <a:rPr lang="th-TH" sz="2400" b="1" dirty="0" smtClean="0"/>
              <a:t>หญิง</a:t>
            </a:r>
            <a:endParaRPr lang="en-US" sz="2400" b="1" dirty="0" smtClean="0"/>
          </a:p>
          <a:p>
            <a:pPr lvl="0"/>
            <a:endParaRPr lang="th-TH" sz="2400" b="1" dirty="0" smtClean="0"/>
          </a:p>
          <a:p>
            <a:pPr lvl="0"/>
            <a:r>
              <a:rPr lang="th-TH" sz="2400" b="1" dirty="0" smtClean="0"/>
              <a:t>2. ท่านพึงพอใจกับบริการของห้องอาหาร</a:t>
            </a:r>
            <a:endParaRPr lang="en-US" sz="2400" b="1" dirty="0" smtClean="0"/>
          </a:p>
          <a:p>
            <a:r>
              <a:rPr lang="en-US" sz="2400" b="1" dirty="0" smtClean="0">
                <a:sym typeface="Wingdings"/>
              </a:rPr>
              <a:t></a:t>
            </a:r>
            <a:r>
              <a:rPr lang="en-US" sz="2400" b="1" dirty="0" smtClean="0"/>
              <a:t> </a:t>
            </a:r>
            <a:r>
              <a:rPr lang="th-TH" sz="2400" b="1" dirty="0" smtClean="0"/>
              <a:t>มากที่สุด    </a:t>
            </a:r>
            <a:r>
              <a:rPr lang="en-US" sz="2400" b="1" dirty="0" smtClean="0">
                <a:sym typeface="Wingdings"/>
              </a:rPr>
              <a:t></a:t>
            </a:r>
            <a:r>
              <a:rPr lang="en-US" sz="2400" b="1" dirty="0" smtClean="0"/>
              <a:t> </a:t>
            </a:r>
            <a:r>
              <a:rPr lang="th-TH" sz="2400" b="1" dirty="0" smtClean="0"/>
              <a:t>มาก     </a:t>
            </a:r>
            <a:r>
              <a:rPr lang="en-US" sz="2400" b="1" dirty="0" smtClean="0">
                <a:sym typeface="Wingdings"/>
              </a:rPr>
              <a:t></a:t>
            </a:r>
            <a:r>
              <a:rPr lang="en-US" sz="2400" b="1" dirty="0" smtClean="0"/>
              <a:t> </a:t>
            </a:r>
            <a:r>
              <a:rPr lang="th-TH" sz="2400" b="1" dirty="0" smtClean="0"/>
              <a:t>เฉย ๆ   </a:t>
            </a:r>
            <a:r>
              <a:rPr lang="en-US" sz="2400" b="1" dirty="0" smtClean="0">
                <a:sym typeface="Wingdings"/>
              </a:rPr>
              <a:t></a:t>
            </a:r>
            <a:r>
              <a:rPr lang="en-US" sz="2400" b="1" dirty="0" smtClean="0"/>
              <a:t> </a:t>
            </a:r>
            <a:r>
              <a:rPr lang="th-TH" sz="2400" b="1" dirty="0" smtClean="0"/>
              <a:t>น้อย    </a:t>
            </a:r>
            <a:r>
              <a:rPr lang="en-US" sz="2400" b="1" dirty="0" smtClean="0">
                <a:sym typeface="Wingdings"/>
              </a:rPr>
              <a:t></a:t>
            </a:r>
            <a:r>
              <a:rPr lang="en-US" sz="2400" b="1" dirty="0" smtClean="0"/>
              <a:t> </a:t>
            </a:r>
            <a:r>
              <a:rPr lang="th-TH" sz="2400" b="1" dirty="0" smtClean="0"/>
              <a:t>น้อยที่สุด</a:t>
            </a:r>
            <a:endParaRPr lang="en-US" sz="2400" b="1" dirty="0" smtClean="0"/>
          </a:p>
          <a:p>
            <a:pPr lvl="0"/>
            <a:endParaRPr lang="th-TH" sz="2400" b="1" dirty="0" smtClean="0"/>
          </a:p>
          <a:p>
            <a:pPr lvl="0"/>
            <a:r>
              <a:rPr lang="th-TH" sz="2400" b="1" dirty="0" smtClean="0"/>
              <a:t>3. ท่านได้รับบริการจากห้องอาหารเกินความคาดหวังของท่าน</a:t>
            </a:r>
            <a:endParaRPr lang="en-US" sz="2400" b="1" dirty="0" smtClean="0"/>
          </a:p>
          <a:p>
            <a:r>
              <a:rPr lang="en-US" sz="2400" b="1" dirty="0" smtClean="0">
                <a:sym typeface="Wingdings"/>
              </a:rPr>
              <a:t></a:t>
            </a:r>
            <a:r>
              <a:rPr lang="en-US" sz="2400" b="1" dirty="0" smtClean="0"/>
              <a:t> </a:t>
            </a:r>
            <a:r>
              <a:rPr lang="th-TH" sz="2400" b="1" dirty="0" smtClean="0"/>
              <a:t>มากที่สุด    </a:t>
            </a:r>
            <a:r>
              <a:rPr lang="en-US" sz="2400" b="1" dirty="0" smtClean="0">
                <a:sym typeface="Wingdings"/>
              </a:rPr>
              <a:t></a:t>
            </a:r>
            <a:r>
              <a:rPr lang="en-US" sz="2400" b="1" dirty="0" smtClean="0"/>
              <a:t> </a:t>
            </a:r>
            <a:r>
              <a:rPr lang="th-TH" sz="2400" b="1" dirty="0" smtClean="0"/>
              <a:t>มาก     </a:t>
            </a:r>
            <a:r>
              <a:rPr lang="en-US" sz="2400" b="1" dirty="0" smtClean="0">
                <a:sym typeface="Wingdings"/>
              </a:rPr>
              <a:t></a:t>
            </a:r>
            <a:r>
              <a:rPr lang="en-US" sz="2400" b="1" dirty="0" smtClean="0"/>
              <a:t> </a:t>
            </a:r>
            <a:r>
              <a:rPr lang="th-TH" sz="2400" b="1" dirty="0" smtClean="0"/>
              <a:t>เฉย ๆ   </a:t>
            </a:r>
            <a:r>
              <a:rPr lang="en-US" sz="2400" b="1" dirty="0" smtClean="0">
                <a:sym typeface="Wingdings"/>
              </a:rPr>
              <a:t></a:t>
            </a:r>
            <a:r>
              <a:rPr lang="en-US" sz="2400" b="1" dirty="0" smtClean="0"/>
              <a:t> </a:t>
            </a:r>
            <a:r>
              <a:rPr lang="th-TH" sz="2400" b="1" dirty="0" smtClean="0"/>
              <a:t>น้อย    </a:t>
            </a:r>
            <a:r>
              <a:rPr lang="en-US" sz="2400" b="1" dirty="0" smtClean="0">
                <a:sym typeface="Wingdings"/>
              </a:rPr>
              <a:t></a:t>
            </a:r>
            <a:r>
              <a:rPr lang="en-US" sz="2400" b="1" dirty="0" smtClean="0"/>
              <a:t> </a:t>
            </a:r>
            <a:r>
              <a:rPr lang="th-TH" sz="2400" b="1" dirty="0" smtClean="0"/>
              <a:t>น้อยที่สุด</a:t>
            </a:r>
            <a:endParaRPr lang="en-US" sz="2400" b="1" dirty="0" smtClean="0"/>
          </a:p>
          <a:p>
            <a:pPr lvl="0"/>
            <a:endParaRPr lang="th-TH" sz="2400" b="1" dirty="0" smtClean="0"/>
          </a:p>
          <a:p>
            <a:pPr lvl="0"/>
            <a:r>
              <a:rPr lang="th-TH" sz="2400" b="1" dirty="0" smtClean="0"/>
              <a:t>4. ท่านมีความมั่นใจที่จะแนะนำห้องอาหารของเราให้กับคนที่ท่านรู้จัก</a:t>
            </a:r>
            <a:endParaRPr lang="en-US" sz="2400" b="1" dirty="0" smtClean="0"/>
          </a:p>
          <a:p>
            <a:r>
              <a:rPr lang="en-US" sz="2400" b="1" dirty="0" smtClean="0">
                <a:sym typeface="Wingdings"/>
              </a:rPr>
              <a:t></a:t>
            </a:r>
            <a:r>
              <a:rPr lang="en-US" sz="2400" b="1" dirty="0" smtClean="0"/>
              <a:t> </a:t>
            </a:r>
            <a:r>
              <a:rPr lang="th-TH" sz="2400" b="1" dirty="0" smtClean="0"/>
              <a:t>มากที่สุด    </a:t>
            </a:r>
            <a:r>
              <a:rPr lang="en-US" sz="2400" b="1" dirty="0" smtClean="0">
                <a:sym typeface="Wingdings"/>
              </a:rPr>
              <a:t></a:t>
            </a:r>
            <a:r>
              <a:rPr lang="en-US" sz="2400" b="1" dirty="0" smtClean="0"/>
              <a:t> </a:t>
            </a:r>
            <a:r>
              <a:rPr lang="th-TH" sz="2400" b="1" dirty="0" smtClean="0"/>
              <a:t>มาก     </a:t>
            </a:r>
            <a:r>
              <a:rPr lang="en-US" sz="2400" b="1" dirty="0" smtClean="0">
                <a:sym typeface="Wingdings"/>
              </a:rPr>
              <a:t></a:t>
            </a:r>
            <a:r>
              <a:rPr lang="en-US" sz="2400" b="1" dirty="0" smtClean="0"/>
              <a:t> </a:t>
            </a:r>
            <a:r>
              <a:rPr lang="th-TH" sz="2400" b="1" dirty="0" smtClean="0"/>
              <a:t>เฉย ๆ   </a:t>
            </a:r>
            <a:r>
              <a:rPr lang="en-US" sz="2400" b="1" dirty="0" smtClean="0">
                <a:sym typeface="Wingdings"/>
              </a:rPr>
              <a:t></a:t>
            </a:r>
            <a:r>
              <a:rPr lang="en-US" sz="2400" b="1" dirty="0" smtClean="0"/>
              <a:t> </a:t>
            </a:r>
            <a:r>
              <a:rPr lang="th-TH" sz="2400" b="1" dirty="0" smtClean="0"/>
              <a:t>น้อย    </a:t>
            </a:r>
            <a:r>
              <a:rPr lang="en-US" sz="2400" b="1" dirty="0" smtClean="0">
                <a:sym typeface="Wingdings"/>
              </a:rPr>
              <a:t></a:t>
            </a:r>
            <a:r>
              <a:rPr lang="en-US" sz="2400" b="1" dirty="0" smtClean="0"/>
              <a:t> </a:t>
            </a:r>
            <a:r>
              <a:rPr lang="th-TH" sz="2400" b="1" dirty="0" smtClean="0"/>
              <a:t>น้อยที่สุด</a:t>
            </a:r>
            <a:endParaRPr lang="en-US" sz="24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14348" y="5357826"/>
            <a:ext cx="76674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4000" b="1" dirty="0" smtClean="0">
                <a:solidFill>
                  <a:srgbClr val="C00000"/>
                </a:solidFill>
              </a:rPr>
              <a:t>ต้องการรวมข้อ 2 ข้อ 3 ข้อ 4 เข้าด้วยกัน แล้วหาค่าเฉลี่ย</a:t>
            </a:r>
            <a:endParaRPr lang="th-TH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บันทึกข้อมูล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714480" y="651532"/>
          <a:ext cx="5261579" cy="592074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162442"/>
                <a:gridCol w="1131851"/>
                <a:gridCol w="1789549"/>
                <a:gridCol w="1177737"/>
              </a:tblGrid>
              <a:tr h="17526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 dirty="0"/>
                        <a:t>เพศ</a:t>
                      </a:r>
                      <a:endParaRPr lang="th-TH" sz="18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ความพึงพอใจ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เหนือความคาดหวัง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การบอกต่อ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เพศชาย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เฉย ๆ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เฉย ๆ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มาก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เพศหญิง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มาก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มากที่สุด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มาก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เพศชาย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มาก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น้อย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เฉย ๆ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เพศชาย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เฉย ๆ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น้อย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น้อย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เพศชาย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มากที่สุด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น้อย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น้อย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เพศหญิง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มาก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มากที่สุด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เฉย ๆ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เพศหญิง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มาก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มากที่สุด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มาก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เพศหญิง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เฉย ๆ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มาก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มากที่สุด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เพศชาย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มากที่สุด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น้อย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เฉย ๆ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เพศชาย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มาก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เฉย ๆ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มาก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เพศหญิง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มาก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มาก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มากที่สุด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เพศหญิง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มาก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มาก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มากที่สุด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เพศหญิง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มาก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มากที่สุด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มาก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เพศหญิง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เฉย ๆ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มาก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มาก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เพศชาย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มากที่สุด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มาก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น้อย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เพศชาย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น้อยที่สุด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น้อย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น้อย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เพศชาย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น้อย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น้อยที่สุด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มาก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เพศชาย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น้อยที่สุด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น้อย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เฉย ๆ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เพศหญิง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เฉย ๆ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เฉย ๆ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มากที่สุด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/>
                        <a:t>เพศหญิง</a:t>
                      </a:r>
                      <a:endParaRPr lang="th-TH" sz="1800" b="1" i="0" u="none" strike="noStrike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 dirty="0"/>
                        <a:t>มากที่สุด</a:t>
                      </a:r>
                      <a:endParaRPr lang="th-TH" sz="18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 dirty="0"/>
                        <a:t>มาก</a:t>
                      </a:r>
                      <a:endParaRPr lang="th-TH" sz="18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h-TH" sz="1800" b="1" u="none" strike="noStrike" dirty="0"/>
                        <a:t>มาก</a:t>
                      </a:r>
                      <a:endParaRPr lang="th-TH" sz="18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42844" y="142852"/>
            <a:ext cx="41104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/>
              <a:t>9.3.2 การสร้างตัวแปรใหม่จากตัวแปรเดิม</a:t>
            </a:r>
            <a:endParaRPr lang="en-US" sz="2800" b="1" dirty="0" smtClean="0"/>
          </a:p>
        </p:txBody>
      </p:sp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2714612" y="785794"/>
            <a:ext cx="3357586" cy="358775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ngsana New" pitchFamily="18" charset="-34"/>
                <a:cs typeface="Cordia New" pitchFamily="34" charset="-34"/>
              </a:rPr>
              <a:t>Transform &gt; Compute Variable</a:t>
            </a:r>
            <a:endParaRPr kumimoji="0" lang="th-TH" sz="3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pic>
        <p:nvPicPr>
          <p:cNvPr id="6" name="Picture 5" descr="9-1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1357298"/>
            <a:ext cx="7765453" cy="4640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42844" y="142852"/>
            <a:ext cx="41104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9.3.2 การสร้างตัวแปรใหม่จากตัวแปรเดิม</a:t>
            </a:r>
            <a:endParaRPr lang="en-US" sz="2800" b="1" dirty="0" smtClean="0"/>
          </a:p>
        </p:txBody>
      </p:sp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2714612" y="785794"/>
            <a:ext cx="3357586" cy="358775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ngsana New" pitchFamily="18" charset="-34"/>
                <a:cs typeface="Cordia New" pitchFamily="34" charset="-34"/>
              </a:rPr>
              <a:t>Transform &gt; Compute Variable</a:t>
            </a:r>
            <a:endParaRPr kumimoji="0" lang="th-TH" sz="3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pic>
        <p:nvPicPr>
          <p:cNvPr id="5" name="Picture 4" descr="9-14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1643050"/>
            <a:ext cx="7708704" cy="392909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5786446" y="2571744"/>
            <a:ext cx="2000264" cy="78581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42844" y="142852"/>
            <a:ext cx="49039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9.3.3 การเลือกข้อมูล </a:t>
            </a:r>
            <a:r>
              <a:rPr lang="th-TH" sz="2800" dirty="0"/>
              <a:t>(ไฟล์ตัวอย่าง 09-02-01</a:t>
            </a:r>
            <a:r>
              <a:rPr lang="en-US" sz="2800" dirty="0"/>
              <a:t>.</a:t>
            </a:r>
            <a:r>
              <a:rPr lang="en-US" sz="2800" dirty="0" err="1"/>
              <a:t>sav</a:t>
            </a:r>
            <a:r>
              <a:rPr lang="th-TH" sz="2800" dirty="0"/>
              <a:t>) </a:t>
            </a:r>
            <a:endParaRPr lang="en-US" sz="2800" b="1" dirty="0" smtClean="0"/>
          </a:p>
        </p:txBody>
      </p:sp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2714612" y="785794"/>
            <a:ext cx="3357586" cy="358775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en-US" sz="1400" b="1" dirty="0" smtClean="0">
                <a:latin typeface="Calibri" pitchFamily="34" charset="0"/>
                <a:ea typeface="Angsana New" pitchFamily="18" charset="-34"/>
                <a:cs typeface="Cordia New" pitchFamily="34" charset="-34"/>
              </a:rPr>
              <a:t>Data &gt; Select Cases</a:t>
            </a:r>
          </a:p>
        </p:txBody>
      </p:sp>
      <p:pic>
        <p:nvPicPr>
          <p:cNvPr id="9" name="Picture 8" descr="9-15-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1357298"/>
            <a:ext cx="4780953" cy="47523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42844" y="142852"/>
            <a:ext cx="49039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9.3.3 การเลือกข้อมูล </a:t>
            </a:r>
            <a:r>
              <a:rPr lang="th-TH" sz="2800" dirty="0"/>
              <a:t>(ไฟล์ตัวอย่าง 09-02-01</a:t>
            </a:r>
            <a:r>
              <a:rPr lang="en-US" sz="2800" dirty="0"/>
              <a:t>.</a:t>
            </a:r>
            <a:r>
              <a:rPr lang="en-US" sz="2800" dirty="0" err="1"/>
              <a:t>sav</a:t>
            </a:r>
            <a:r>
              <a:rPr lang="th-TH" sz="2800" dirty="0"/>
              <a:t>) </a:t>
            </a:r>
            <a:endParaRPr lang="en-US" sz="2800" b="1" dirty="0" smtClean="0"/>
          </a:p>
        </p:txBody>
      </p:sp>
      <p:pic>
        <p:nvPicPr>
          <p:cNvPr id="5" name="Picture 4" descr="9-15-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1357298"/>
            <a:ext cx="7104762" cy="49047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43174" y="642918"/>
            <a:ext cx="43524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เช่น ต้องการเลือกเฉพาะข้อมูลเพศชาย</a:t>
            </a:r>
            <a:endParaRPr lang="th-TH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42844" y="142852"/>
            <a:ext cx="49039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9.3.3 การเลือกข้อมูล </a:t>
            </a:r>
            <a:r>
              <a:rPr lang="th-TH" sz="2800" dirty="0"/>
              <a:t>(ไฟล์ตัวอย่าง 09-02-01</a:t>
            </a:r>
            <a:r>
              <a:rPr lang="en-US" sz="2800" dirty="0"/>
              <a:t>.</a:t>
            </a:r>
            <a:r>
              <a:rPr lang="en-US" sz="2800" dirty="0" err="1"/>
              <a:t>sav</a:t>
            </a:r>
            <a:r>
              <a:rPr lang="th-TH" sz="2800" dirty="0"/>
              <a:t>) </a:t>
            </a:r>
            <a:endParaRPr lang="en-US" sz="2800" b="1" dirty="0" smtClean="0"/>
          </a:p>
        </p:txBody>
      </p:sp>
      <p:pic>
        <p:nvPicPr>
          <p:cNvPr id="6" name="Picture 5" descr="9-16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2952" y="1357298"/>
            <a:ext cx="7838096" cy="45238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68242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b="1" dirty="0" smtClean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9.3.4 การรวมกลุ่มตัวอย่าง</a:t>
            </a:r>
            <a:endParaRPr lang="th-TH" sz="32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14290"/>
            <a:ext cx="462338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4000" b="1" dirty="0" smtClean="0"/>
              <a:t>จากไฟล์ข้อมูล 09-03-01</a:t>
            </a:r>
            <a:r>
              <a:rPr lang="en-GB" sz="4000" b="1" dirty="0" smtClean="0"/>
              <a:t>.</a:t>
            </a:r>
            <a:r>
              <a:rPr lang="en-GB" sz="4000" b="1" dirty="0" err="1" smtClean="0"/>
              <a:t>sav</a:t>
            </a:r>
            <a:endParaRPr lang="th-TH" sz="4000" b="1" dirty="0" smtClean="0"/>
          </a:p>
          <a:p>
            <a:r>
              <a:rPr lang="th-TH" sz="3200" b="1" dirty="0" smtClean="0"/>
              <a:t>1. อายุน้อยกว่า 20 ปี มีจำนวน 7 คน </a:t>
            </a:r>
          </a:p>
          <a:p>
            <a:r>
              <a:rPr lang="th-TH" sz="3200" b="1" dirty="0" smtClean="0"/>
              <a:t>2. อายุระหว่าง 20-30 ปี มีจำนวน 25 คน</a:t>
            </a:r>
          </a:p>
          <a:p>
            <a:r>
              <a:rPr lang="th-TH" sz="3200" b="1" dirty="0" smtClean="0"/>
              <a:t>3. อายุระหว่าง 31-40 ปี มีจำนวน 34 คน </a:t>
            </a:r>
          </a:p>
          <a:p>
            <a:r>
              <a:rPr lang="th-TH" sz="3200" b="1" dirty="0" smtClean="0"/>
              <a:t>4. อายุระหว่าง 41-50 ปี มีจำนวน 28 คน </a:t>
            </a:r>
          </a:p>
          <a:p>
            <a:r>
              <a:rPr lang="th-TH" sz="3200" b="1" dirty="0" smtClean="0"/>
              <a:t>5. อายุมากกว่า 50 ปี มีจำนวน 6 คน </a:t>
            </a:r>
            <a:endParaRPr lang="th-TH" sz="3200" b="1" dirty="0"/>
          </a:p>
        </p:txBody>
      </p:sp>
      <p:sp>
        <p:nvSpPr>
          <p:cNvPr id="3" name="Right Brace 2"/>
          <p:cNvSpPr/>
          <p:nvPr/>
        </p:nvSpPr>
        <p:spPr>
          <a:xfrm>
            <a:off x="5143504" y="1000108"/>
            <a:ext cx="214314" cy="714380"/>
          </a:xfrm>
          <a:prstGeom prst="rightBrace">
            <a:avLst/>
          </a:prstGeom>
          <a:ln w="25400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TextBox 3"/>
          <p:cNvSpPr txBox="1"/>
          <p:nvPr/>
        </p:nvSpPr>
        <p:spPr>
          <a:xfrm>
            <a:off x="5500694" y="1058275"/>
            <a:ext cx="1877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ต้องการรวมกัน</a:t>
            </a:r>
            <a:endParaRPr lang="th-TH" sz="3200" b="1" dirty="0"/>
          </a:p>
        </p:txBody>
      </p:sp>
      <p:sp>
        <p:nvSpPr>
          <p:cNvPr id="5" name="Right Brace 4"/>
          <p:cNvSpPr/>
          <p:nvPr/>
        </p:nvSpPr>
        <p:spPr>
          <a:xfrm>
            <a:off x="5214942" y="2500306"/>
            <a:ext cx="214314" cy="714380"/>
          </a:xfrm>
          <a:prstGeom prst="rightBrace">
            <a:avLst/>
          </a:prstGeom>
          <a:ln w="25400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TextBox 5"/>
          <p:cNvSpPr txBox="1"/>
          <p:nvPr/>
        </p:nvSpPr>
        <p:spPr>
          <a:xfrm>
            <a:off x="5572132" y="2571744"/>
            <a:ext cx="1877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ต้องการรวมกัน</a:t>
            </a:r>
            <a:endParaRPr lang="th-TH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976629" y="3571876"/>
            <a:ext cx="1095173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3200" b="1" dirty="0" smtClean="0"/>
              <a:t>กลุ่มเดิม</a:t>
            </a:r>
          </a:p>
          <a:p>
            <a:pPr algn="ctr"/>
            <a:r>
              <a:rPr lang="th-TH" sz="3200" b="1" dirty="0" smtClean="0"/>
              <a:t>1</a:t>
            </a:r>
          </a:p>
          <a:p>
            <a:pPr algn="ctr"/>
            <a:r>
              <a:rPr lang="th-TH" sz="3200" b="1" dirty="0" smtClean="0"/>
              <a:t>2</a:t>
            </a:r>
          </a:p>
          <a:p>
            <a:pPr algn="ctr"/>
            <a:r>
              <a:rPr lang="th-TH" sz="3200" b="1" dirty="0" smtClean="0"/>
              <a:t>3</a:t>
            </a:r>
          </a:p>
          <a:p>
            <a:pPr algn="ctr"/>
            <a:r>
              <a:rPr lang="th-TH" sz="3200" b="1" dirty="0" smtClean="0"/>
              <a:t>4</a:t>
            </a:r>
          </a:p>
          <a:p>
            <a:pPr algn="ctr"/>
            <a:r>
              <a:rPr lang="th-TH" sz="3200" b="1" dirty="0" smtClean="0"/>
              <a:t>5</a:t>
            </a:r>
            <a:endParaRPr lang="th-TH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147927" y="3596722"/>
            <a:ext cx="1138453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3200" b="1" dirty="0" smtClean="0"/>
              <a:t>กลุ่มใหม่</a:t>
            </a:r>
          </a:p>
          <a:p>
            <a:pPr algn="ctr"/>
            <a:r>
              <a:rPr lang="th-TH" sz="3200" b="1" dirty="0" smtClean="0"/>
              <a:t>1</a:t>
            </a:r>
          </a:p>
          <a:p>
            <a:pPr algn="ctr"/>
            <a:r>
              <a:rPr lang="th-TH" sz="3200" b="1" dirty="0" smtClean="0"/>
              <a:t>1</a:t>
            </a:r>
          </a:p>
          <a:p>
            <a:pPr algn="ctr"/>
            <a:r>
              <a:rPr lang="th-TH" sz="3200" b="1" dirty="0" smtClean="0"/>
              <a:t>2</a:t>
            </a:r>
          </a:p>
          <a:p>
            <a:pPr algn="ctr"/>
            <a:r>
              <a:rPr lang="th-TH" sz="3200" b="1" dirty="0" smtClean="0"/>
              <a:t>3</a:t>
            </a:r>
          </a:p>
          <a:p>
            <a:pPr algn="ctr"/>
            <a:r>
              <a:rPr lang="th-TH" sz="3200" b="1" dirty="0" smtClean="0"/>
              <a:t>3</a:t>
            </a:r>
            <a:endParaRPr lang="th-TH" sz="3200" b="1" dirty="0"/>
          </a:p>
        </p:txBody>
      </p:sp>
      <p:sp>
        <p:nvSpPr>
          <p:cNvPr id="11" name="Right Brace 10"/>
          <p:cNvSpPr/>
          <p:nvPr/>
        </p:nvSpPr>
        <p:spPr>
          <a:xfrm>
            <a:off x="2928926" y="4214818"/>
            <a:ext cx="214314" cy="714380"/>
          </a:xfrm>
          <a:prstGeom prst="rightBrace">
            <a:avLst/>
          </a:prstGeom>
          <a:ln w="25400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4" name="Right Brace 13"/>
          <p:cNvSpPr/>
          <p:nvPr/>
        </p:nvSpPr>
        <p:spPr>
          <a:xfrm>
            <a:off x="2857488" y="5715016"/>
            <a:ext cx="214314" cy="714380"/>
          </a:xfrm>
          <a:prstGeom prst="rightBrace">
            <a:avLst/>
          </a:prstGeom>
          <a:ln w="25400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44" y="129581"/>
            <a:ext cx="22381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โปรแกรม </a:t>
            </a:r>
            <a:r>
              <a:rPr lang="en-US" sz="3200" b="1" dirty="0" smtClean="0"/>
              <a:t>Minitab</a:t>
            </a:r>
          </a:p>
        </p:txBody>
      </p:sp>
      <p:pic>
        <p:nvPicPr>
          <p:cNvPr id="4" name="Picture 3" descr="9-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396" y="1071546"/>
            <a:ext cx="8737322" cy="4628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42844" y="142852"/>
            <a:ext cx="26965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9.3.4 การรวมกลุ่มตัวอย่าง</a:t>
            </a:r>
            <a:endParaRPr lang="en-US" sz="2800" b="1" dirty="0" smtClean="0"/>
          </a:p>
        </p:txBody>
      </p:sp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2714612" y="785794"/>
            <a:ext cx="4071966" cy="358775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en-US" sz="1400" b="1" dirty="0" smtClean="0">
                <a:latin typeface="Calibri" pitchFamily="34" charset="0"/>
                <a:ea typeface="Angsana New" pitchFamily="18" charset="-34"/>
                <a:cs typeface="Cordia New" pitchFamily="34" charset="-34"/>
              </a:rPr>
              <a:t>Transform &gt; Recode into Different Variables</a:t>
            </a:r>
          </a:p>
        </p:txBody>
      </p:sp>
      <p:pic>
        <p:nvPicPr>
          <p:cNvPr id="8" name="Picture 7" descr="9-17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1428736"/>
            <a:ext cx="7808981" cy="44291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42844" y="142852"/>
            <a:ext cx="26965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9.3.4 การรวมกลุ่มตัวอย่าง</a:t>
            </a:r>
            <a:endParaRPr lang="en-US" sz="2800" b="1" dirty="0" smtClean="0"/>
          </a:p>
        </p:txBody>
      </p:sp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2714612" y="785794"/>
            <a:ext cx="4071966" cy="358775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en-US" sz="1400" b="1" dirty="0" smtClean="0">
                <a:latin typeface="Calibri" pitchFamily="34" charset="0"/>
                <a:ea typeface="Angsana New" pitchFamily="18" charset="-34"/>
                <a:cs typeface="Cordia New" pitchFamily="34" charset="-34"/>
              </a:rPr>
              <a:t>Transform &gt; Recode into Different Variables</a:t>
            </a:r>
          </a:p>
        </p:txBody>
      </p:sp>
      <p:pic>
        <p:nvPicPr>
          <p:cNvPr id="5" name="Picture 4" descr="9-18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1428736"/>
            <a:ext cx="7615564" cy="4500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42844" y="142852"/>
            <a:ext cx="26965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9.3.4 การรวมกลุ่มตัวอย่าง</a:t>
            </a:r>
            <a:endParaRPr lang="en-US" sz="2800" b="1" dirty="0" smtClean="0"/>
          </a:p>
        </p:txBody>
      </p:sp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2714612" y="785794"/>
            <a:ext cx="4071966" cy="358775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en-US" sz="1400" b="1" dirty="0" smtClean="0">
                <a:latin typeface="Calibri" pitchFamily="34" charset="0"/>
                <a:ea typeface="Angsana New" pitchFamily="18" charset="-34"/>
                <a:cs typeface="Cordia New" pitchFamily="34" charset="-34"/>
              </a:rPr>
              <a:t>Transform &gt; Recode into Different Variables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42910" y="1935480"/>
          <a:ext cx="8286808" cy="3657600"/>
        </p:xfrm>
        <a:graphic>
          <a:graphicData uri="http://schemas.openxmlformats.org/drawingml/2006/table">
            <a:tbl>
              <a:tblPr/>
              <a:tblGrid>
                <a:gridCol w="1214446"/>
                <a:gridCol w="1428760"/>
                <a:gridCol w="5643602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 New"/>
                          <a:ea typeface="Calibri"/>
                        </a:rPr>
                        <a:t>ช่อง </a:t>
                      </a:r>
                      <a:r>
                        <a:rPr lang="en-US" sz="2000" b="1" dirty="0">
                          <a:latin typeface="Angsana New"/>
                          <a:ea typeface="Calibri"/>
                        </a:rPr>
                        <a:t>Value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 New"/>
                          <a:ea typeface="Calibri"/>
                        </a:rPr>
                        <a:t>(</a:t>
                      </a:r>
                      <a:r>
                        <a:rPr lang="en-US" sz="2000" b="1" dirty="0">
                          <a:latin typeface="Angsana New"/>
                          <a:ea typeface="Calibri"/>
                        </a:rPr>
                        <a:t>Old value)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ช่อง </a:t>
                      </a:r>
                      <a:r>
                        <a:rPr lang="en-US" sz="2000" b="1">
                          <a:latin typeface="Angsana New"/>
                          <a:ea typeface="Calibri"/>
                        </a:rPr>
                        <a:t>Value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(</a:t>
                      </a:r>
                      <a:r>
                        <a:rPr lang="en-US" sz="2000" b="1">
                          <a:latin typeface="Angsana New"/>
                          <a:ea typeface="Calibri"/>
                        </a:rPr>
                        <a:t>New value)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ความหมาย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Angsana New"/>
                          <a:ea typeface="Calibri"/>
                        </a:rPr>
                        <a:t>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Angsana New"/>
                          <a:ea typeface="Calibri"/>
                        </a:rPr>
                        <a:t>1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 New"/>
                          <a:ea typeface="Calibri"/>
                        </a:rPr>
                        <a:t>นำข้อมูลเดิมที่มีค่า 1 มาไว้ที่ค่า 1 ของข้อมูลใหม่ </a:t>
                      </a:r>
                      <a:endParaRPr lang="th-TH" sz="2000" b="1" dirty="0" smtClean="0">
                        <a:latin typeface="Angsana New"/>
                        <a:ea typeface="Calibri"/>
                      </a:endParaRPr>
                    </a:p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000" b="1" dirty="0" smtClean="0">
                          <a:latin typeface="Angsana New"/>
                          <a:ea typeface="Calibri"/>
                        </a:rPr>
                        <a:t>(</a:t>
                      </a:r>
                      <a:r>
                        <a:rPr lang="th-TH" sz="2000" b="1" dirty="0">
                          <a:latin typeface="Angsana New"/>
                          <a:ea typeface="Calibri"/>
                        </a:rPr>
                        <a:t>อายุน้อยกว่า 20 ปี มารวมไว้กับอายุน้อยกว่า 30 ปี)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2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1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 New"/>
                          <a:ea typeface="Calibri"/>
                        </a:rPr>
                        <a:t>นำข้อมูลเดิมที่มีค่า 2 มาไว้ที่ค่า 1 ของข้อมูลใหม่ </a:t>
                      </a:r>
                      <a:endParaRPr lang="th-TH" sz="2000" b="1" dirty="0" smtClean="0">
                        <a:latin typeface="Angsana New"/>
                        <a:ea typeface="Calibri"/>
                      </a:endParaRPr>
                    </a:p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000" b="1" dirty="0" smtClean="0">
                          <a:latin typeface="Angsana New"/>
                          <a:ea typeface="Calibri"/>
                        </a:rPr>
                        <a:t>(</a:t>
                      </a:r>
                      <a:r>
                        <a:rPr lang="th-TH" sz="2000" b="1" dirty="0">
                          <a:latin typeface="Angsana New"/>
                          <a:ea typeface="Calibri"/>
                        </a:rPr>
                        <a:t>อายุ 20-30 ปี มารวมไว้กับอายุน้อยกว่า 30 ปี)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3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2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 New"/>
                          <a:ea typeface="Calibri"/>
                        </a:rPr>
                        <a:t>นำข้อมูลเดิมที่มีค่า 3 มาไว้ที่ค่า 2 ของข้อมูลใหม่ </a:t>
                      </a:r>
                      <a:endParaRPr lang="th-TH" sz="2000" b="1" dirty="0" smtClean="0">
                        <a:latin typeface="Angsana New"/>
                        <a:ea typeface="Calibri"/>
                      </a:endParaRPr>
                    </a:p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000" b="1" dirty="0" smtClean="0">
                          <a:latin typeface="Angsana New"/>
                          <a:ea typeface="Calibri"/>
                        </a:rPr>
                        <a:t>(</a:t>
                      </a:r>
                      <a:r>
                        <a:rPr lang="th-TH" sz="2000" b="1" dirty="0">
                          <a:latin typeface="Angsana New"/>
                          <a:ea typeface="Calibri"/>
                        </a:rPr>
                        <a:t>อายุ 31-40 ปี มารวมไว้ที่อายุ 31-40 ปี ของข้อมูลใหม่)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4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3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 New"/>
                          <a:ea typeface="Calibri"/>
                        </a:rPr>
                        <a:t>นำข้อมูลเดิมที่มีค่า 4 มาไว้ที่ค่า 3 ของข้อมูลใหม่ </a:t>
                      </a:r>
                      <a:endParaRPr lang="th-TH" sz="2000" b="1" dirty="0" smtClean="0">
                        <a:latin typeface="Angsana New"/>
                        <a:ea typeface="Calibri"/>
                      </a:endParaRPr>
                    </a:p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000" b="1" dirty="0" smtClean="0">
                          <a:latin typeface="Angsana New"/>
                          <a:ea typeface="Calibri"/>
                        </a:rPr>
                        <a:t>(</a:t>
                      </a:r>
                      <a:r>
                        <a:rPr lang="th-TH" sz="2000" b="1" dirty="0">
                          <a:latin typeface="Angsana New"/>
                          <a:ea typeface="Calibri"/>
                        </a:rPr>
                        <a:t>อายุ 41-50 ปี มารวมไว้ที่อายุมากกว่า 40 ปี ของข้อมูลใหม่)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5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3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 New"/>
                          <a:ea typeface="Calibri"/>
                        </a:rPr>
                        <a:t>นำข้อมูลเดิมที่มีค่า 5 มาไว้ที่ค่า 3 ของข้อมูลใหม่ </a:t>
                      </a:r>
                      <a:endParaRPr lang="th-TH" sz="2000" b="1" dirty="0" smtClean="0">
                        <a:latin typeface="Angsana New"/>
                        <a:ea typeface="Calibri"/>
                      </a:endParaRPr>
                    </a:p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000" b="1" dirty="0" smtClean="0">
                          <a:latin typeface="Angsana New"/>
                          <a:ea typeface="Calibri"/>
                        </a:rPr>
                        <a:t>(</a:t>
                      </a:r>
                      <a:r>
                        <a:rPr lang="th-TH" sz="2000" b="1" dirty="0">
                          <a:latin typeface="Angsana New"/>
                          <a:ea typeface="Calibri"/>
                        </a:rPr>
                        <a:t>อายุมากกว่า 50 ปี มารวมไว้ที่อายุมากกว่า 40 ปี ของข้อมูลใหม่)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9-19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428604"/>
            <a:ext cx="7085191" cy="5286412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9-20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500042"/>
            <a:ext cx="7781330" cy="5643602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7016" y="1844093"/>
            <a:ext cx="885698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th-TH" sz="3200" b="1" dirty="0" smtClean="0">
                <a:solidFill>
                  <a:schemeClr val="bg1"/>
                </a:solidFill>
              </a:rPr>
              <a:t>วิจัย</a:t>
            </a:r>
            <a:r>
              <a:rPr lang="th-TH" sz="3200" b="1" dirty="0" smtClean="0">
                <a:solidFill>
                  <a:schemeClr val="bg1"/>
                </a:solidFill>
              </a:rPr>
              <a:t>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1384329"/>
            <a:ext cx="8856984" cy="55399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th-TH" sz="3000" b="1" dirty="0" smtClean="0">
                <a:solidFill>
                  <a:schemeClr val="bg1"/>
                </a:solidFill>
              </a:rPr>
              <a:t>บทที่ 9 การเตรียมข้อมูล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44" y="129581"/>
            <a:ext cx="19816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โปรแกรม </a:t>
            </a:r>
            <a:r>
              <a:rPr lang="en-US" sz="3200" b="1" dirty="0" err="1" smtClean="0"/>
              <a:t>Lisrel</a:t>
            </a:r>
            <a:endParaRPr lang="en-US" sz="3200" b="1" dirty="0" smtClean="0"/>
          </a:p>
        </p:txBody>
      </p:sp>
      <p:pic>
        <p:nvPicPr>
          <p:cNvPr id="6" name="Picture 5" descr="9-3-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1500174"/>
            <a:ext cx="6149873" cy="31701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44" y="129581"/>
            <a:ext cx="19207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โปรแกรม </a:t>
            </a:r>
            <a:r>
              <a:rPr lang="en-US" sz="3200" b="1" dirty="0" smtClean="0"/>
              <a:t>SPSS</a:t>
            </a:r>
          </a:p>
        </p:txBody>
      </p:sp>
      <p:pic>
        <p:nvPicPr>
          <p:cNvPr id="6" name="Picture 5" descr="Comput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771525"/>
            <a:ext cx="8572500" cy="5314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74206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9.1 ประเภทของโปรแกรมสำเร็จรูปเพื่อการวิเคราะห์ข้อมูลทางสถิติ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52957" y="600055"/>
            <a:ext cx="50321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9.1.2 โปรแกรมสำเร็จรูปทางสถิติแบบไม่มีค่าใช้จ่าย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5786" y="1285860"/>
            <a:ext cx="52693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ตัวอย่างโปรแกรมสำเร็จรูปทางสถิติแบบไม่มีค่าใช้จ่าย</a:t>
            </a:r>
            <a:endParaRPr lang="en-US" sz="2800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143108" y="2000240"/>
            <a:ext cx="247375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3200" b="1" dirty="0" smtClean="0"/>
              <a:t> โปรแกรม </a:t>
            </a:r>
            <a:r>
              <a:rPr lang="en-US" sz="3200" b="1" dirty="0" smtClean="0"/>
              <a:t>PASS</a:t>
            </a:r>
            <a:endParaRPr lang="th-TH" sz="3200" b="1" dirty="0" smtClean="0"/>
          </a:p>
          <a:p>
            <a:pPr>
              <a:buFont typeface="Courier New" pitchFamily="49" charset="0"/>
              <a:buChar char="o"/>
            </a:pPr>
            <a:r>
              <a:rPr lang="th-TH" sz="3200" b="1" dirty="0" smtClean="0"/>
              <a:t> </a:t>
            </a:r>
            <a:r>
              <a:rPr lang="en-US" sz="3200" b="1" dirty="0" smtClean="0"/>
              <a:t> </a:t>
            </a:r>
            <a:r>
              <a:rPr lang="th-TH" sz="3200" b="1" dirty="0" smtClean="0"/>
              <a:t>โปรแกรม </a:t>
            </a:r>
            <a:r>
              <a:rPr lang="en-US" sz="3200" b="1" dirty="0" smtClean="0"/>
              <a:t>SOFA </a:t>
            </a:r>
          </a:p>
          <a:p>
            <a:pPr>
              <a:buFont typeface="Courier New" pitchFamily="49" charset="0"/>
              <a:buChar char="o"/>
            </a:pPr>
            <a:r>
              <a:rPr lang="en-US" sz="3200" b="1" dirty="0" smtClean="0"/>
              <a:t> </a:t>
            </a:r>
            <a:r>
              <a:rPr lang="th-TH" sz="3200" b="1" dirty="0" smtClean="0"/>
              <a:t>โปรแกรม </a:t>
            </a:r>
            <a:r>
              <a:rPr lang="en-US" sz="3200" b="1" dirty="0" smtClean="0"/>
              <a:t>PSPP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44" y="129581"/>
            <a:ext cx="19656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โปรแกรม </a:t>
            </a:r>
            <a:r>
              <a:rPr lang="en-US" sz="3200" b="1" dirty="0" smtClean="0"/>
              <a:t>PASS</a:t>
            </a:r>
          </a:p>
        </p:txBody>
      </p:sp>
      <p:pic>
        <p:nvPicPr>
          <p:cNvPr id="4" name="Picture 3" descr="9-4.bmp"/>
          <p:cNvPicPr>
            <a:picLocks noChangeAspect="1"/>
          </p:cNvPicPr>
          <p:nvPr/>
        </p:nvPicPr>
        <p:blipFill>
          <a:blip r:embed="rId2" cstate="print"/>
          <a:srcRect b="1389"/>
          <a:stretch>
            <a:fillRect/>
          </a:stretch>
        </p:blipFill>
        <p:spPr>
          <a:xfrm>
            <a:off x="1357290" y="857232"/>
            <a:ext cx="6531143" cy="5072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44" y="129581"/>
            <a:ext cx="20922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โปรแกรม </a:t>
            </a:r>
            <a:r>
              <a:rPr lang="en-US" sz="3200" b="1" dirty="0" smtClean="0"/>
              <a:t>SOFA </a:t>
            </a:r>
          </a:p>
        </p:txBody>
      </p:sp>
      <p:pic>
        <p:nvPicPr>
          <p:cNvPr id="5" name="Picture 4" descr="9-5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781050"/>
            <a:ext cx="6096000" cy="5295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ut's Template 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Wut's Template 01</Template>
  <TotalTime>12439</TotalTime>
  <Words>2045</Words>
  <Application>Microsoft Office PowerPoint</Application>
  <PresentationFormat>On-screen Show (4:3)</PresentationFormat>
  <Paragraphs>404</Paragraphs>
  <Slides>45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3" baseType="lpstr">
      <vt:lpstr>Angsana New</vt:lpstr>
      <vt:lpstr>Arial</vt:lpstr>
      <vt:lpstr>Calibri</vt:lpstr>
      <vt:lpstr>Cordia New</vt:lpstr>
      <vt:lpstr>Courier New</vt:lpstr>
      <vt:lpstr>Tahoma</vt:lpstr>
      <vt:lpstr>Wingdings</vt:lpstr>
      <vt:lpstr>Wut's Template 01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บธม. 612 การจัดการในฐานะผู้ประกอบการ</dc:title>
  <dc:creator>Administrator</dc:creator>
  <cp:lastModifiedBy>Wut Sookcharoen</cp:lastModifiedBy>
  <cp:revision>1404</cp:revision>
  <dcterms:created xsi:type="dcterms:W3CDTF">2011-07-14T07:15:29Z</dcterms:created>
  <dcterms:modified xsi:type="dcterms:W3CDTF">2018-06-06T01:58:02Z</dcterms:modified>
</cp:coreProperties>
</file>